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68" r:id="rId6"/>
    <p:sldMasterId id="2147483780" r:id="rId7"/>
    <p:sldMasterId id="2147483804" r:id="rId8"/>
    <p:sldMasterId id="2147483816" r:id="rId9"/>
    <p:sldMasterId id="2147483828" r:id="rId10"/>
    <p:sldMasterId id="2147483840" r:id="rId11"/>
  </p:sldMasterIdLst>
  <p:notesMasterIdLst>
    <p:notesMasterId r:id="rId38"/>
  </p:notesMasterIdLst>
  <p:sldIdLst>
    <p:sldId id="434" r:id="rId12"/>
    <p:sldId id="374" r:id="rId13"/>
    <p:sldId id="375" r:id="rId14"/>
    <p:sldId id="376" r:id="rId15"/>
    <p:sldId id="377" r:id="rId16"/>
    <p:sldId id="435" r:id="rId17"/>
    <p:sldId id="345" r:id="rId18"/>
    <p:sldId id="379" r:id="rId19"/>
    <p:sldId id="431" r:id="rId20"/>
    <p:sldId id="380" r:id="rId21"/>
    <p:sldId id="384" r:id="rId22"/>
    <p:sldId id="385" r:id="rId23"/>
    <p:sldId id="386" r:id="rId24"/>
    <p:sldId id="419" r:id="rId25"/>
    <p:sldId id="418" r:id="rId26"/>
    <p:sldId id="432" r:id="rId27"/>
    <p:sldId id="433" r:id="rId28"/>
    <p:sldId id="420" r:id="rId29"/>
    <p:sldId id="355" r:id="rId30"/>
    <p:sldId id="358" r:id="rId31"/>
    <p:sldId id="429" r:id="rId32"/>
    <p:sldId id="436" r:id="rId33"/>
    <p:sldId id="437" r:id="rId34"/>
    <p:sldId id="428" r:id="rId35"/>
    <p:sldId id="408" r:id="rId36"/>
    <p:sldId id="366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l, Joy" initials="H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808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6437" autoAdjust="0"/>
  </p:normalViewPr>
  <p:slideViewPr>
    <p:cSldViewPr snapToGrid="0" snapToObjects="1">
      <p:cViewPr>
        <p:scale>
          <a:sx n="100" d="100"/>
          <a:sy n="100" d="100"/>
        </p:scale>
        <p:origin x="-19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9D966-C0B7-416E-844E-691207DADF1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795D-451D-4514-AA7C-05DAEAC8F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4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71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1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88F7795D-451D-4514-AA7C-05DAEAC8FB7B}" type="slidenum">
              <a:rPr lang="nl-NL" smtClean="0">
                <a:solidFill>
                  <a:prstClr val="black"/>
                </a:solidFill>
              </a:rPr>
              <a:pPr defTabSz="456468">
                <a:defRPr/>
              </a:pPr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795D-451D-4514-AA7C-05DAEAC8FB7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95084-2199-4788-8C2B-C875B580BF7C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57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3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0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383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20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8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2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01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80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07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15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13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77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44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6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10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25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935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7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90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720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7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4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6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4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5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78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07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5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1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14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3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35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1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7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71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0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95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68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0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95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2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8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5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9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54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4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4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9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5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8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0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20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49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2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3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3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49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81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57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42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3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9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151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90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1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95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60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67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3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4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7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20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4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9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88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79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582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8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52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79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4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0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8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51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34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08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84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9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70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52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70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01B3-3827-F749-B753-D07F85A3F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FEBF-15F0-7444-83E0-A02492E7A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3.png"/><Relationship Id="rId3" Type="http://schemas.openxmlformats.org/officeDocument/2006/relationships/image" Target="../media/image5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hyperlink" Target="https://www.google.nl/url?sa=i&amp;rct=j&amp;q=&amp;esrc=s&amp;source=images&amp;cd=&amp;cad=rja&amp;uact=8&amp;ved=0ahUKEwiNh-uhqbTXAhVPyKQKHSUSA9cQjRwIBw&amp;url=https://www.flickr.com/photos/oddwick/2126909099&amp;psig=AOvVaw20bd4vDkBR3joygm3si1C1&amp;ust=15104140880210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hyperlink" Target="https://vimeo.com/1864145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www.google.nl/url?sa=i&amp;rct=j&amp;q=&amp;esrc=s&amp;source=images&amp;cd=&amp;cad=rja&amp;uact=8&amp;ved=2ahUKEwjK1JuI357eAhWSa1AKHTv2DewQjRx6BAgBEAU&amp;url=https://www.belsimpel.nl/apple-iphone-6/32gb-gold&amp;psig=AOvVaw3wSTjV_jfwTqHiUS94uyDb&amp;ust=15404589797909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phati-app.n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34.png"/><Relationship Id="rId3" Type="http://schemas.openxmlformats.org/officeDocument/2006/relationships/image" Target="../media/image5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microsoft.com/office/2007/relationships/hdphoto" Target="../media/hdphoto2.wdp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3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5.e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2.png"/><Relationship Id="rId4" Type="http://schemas.openxmlformats.org/officeDocument/2006/relationships/hyperlink" Target="https://www.google.nl/url?sa=i&amp;rct=j&amp;q=&amp;esrc=s&amp;source=images&amp;cd=&amp;cad=rja&amp;uact=8&amp;ved=2ahUKEwiwlP7Dx8ndAhUQCuwKHTpdA6wQjRx6BAgBEAU&amp;url=https://www.quantumcloud.com/resources/how-to-get-cheap-professional-web-design/&amp;psig=AOvVaw1X73diJTMDtASG4cjAIshq&amp;ust=153753178731674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://www.aimsonderzoek.n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rphaticohort.nl/" TargetMode="External"/><Relationship Id="rId5" Type="http://schemas.openxmlformats.org/officeDocument/2006/relationships/hyperlink" Target="http://www.sarphati.amsterdam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google.nl/url?sa=i&amp;rct=j&amp;q=&amp;esrc=s&amp;source=images&amp;cd=&amp;cad=rja&amp;uact=8&amp;ved=0ahUKEwjOmJDn99_QAhVKChoKHRHKDocQjRwIBw&amp;url=http://www.sag-amsterdam.nl/de-sag/de-organisatie/&amp;bvm=bv.140496471,d.d2s&amp;psig=AFQjCNHGbTJ6pSiJ5JfOkLywY_W0eZt1Mg&amp;ust=1481126355516082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_Special\Sarphati-Amsterdam\6. communicatie\Fotobank Sarphati Amsterdam\AMSTERDAMMERS\Wordpress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6626" b="4305"/>
          <a:stretch/>
        </p:blipFill>
        <p:spPr bwMode="auto">
          <a:xfrm>
            <a:off x="-1" y="3794075"/>
            <a:ext cx="9144001" cy="3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95638" y="3794075"/>
            <a:ext cx="3148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prstClr val="white"/>
                </a:solidFill>
              </a:rPr>
              <a:t>Joanne </a:t>
            </a:r>
            <a:r>
              <a:rPr lang="nl-NL" sz="2400" dirty="0" err="1" smtClean="0">
                <a:solidFill>
                  <a:prstClr val="white"/>
                </a:solidFill>
              </a:rPr>
              <a:t>Ujčič-Voortman</a:t>
            </a:r>
            <a:endParaRPr lang="nl-NL" sz="2400" dirty="0">
              <a:solidFill>
                <a:prstClr val="white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790825" y="3237592"/>
            <a:ext cx="64389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 err="1" smtClean="0">
                <a:solidFill>
                  <a:srgbClr val="008080"/>
                </a:solidFill>
              </a:rPr>
              <a:t>een</a:t>
            </a:r>
            <a:r>
              <a:rPr lang="en-GB" sz="2300" dirty="0" smtClean="0">
                <a:solidFill>
                  <a:srgbClr val="008080"/>
                </a:solidFill>
              </a:rPr>
              <a:t> </a:t>
            </a:r>
            <a:r>
              <a:rPr lang="en-GB" sz="2300" dirty="0" err="1" smtClean="0">
                <a:solidFill>
                  <a:srgbClr val="008080"/>
                </a:solidFill>
              </a:rPr>
              <a:t>unieke</a:t>
            </a:r>
            <a:r>
              <a:rPr lang="en-GB" sz="2300" dirty="0" smtClean="0">
                <a:solidFill>
                  <a:srgbClr val="008080"/>
                </a:solidFill>
              </a:rPr>
              <a:t> </a:t>
            </a:r>
            <a:r>
              <a:rPr lang="en-GB" sz="2300" dirty="0" err="1" smtClean="0">
                <a:solidFill>
                  <a:srgbClr val="008080"/>
                </a:solidFill>
              </a:rPr>
              <a:t>dynamische</a:t>
            </a:r>
            <a:r>
              <a:rPr lang="en-GB" sz="2300" dirty="0" smtClean="0">
                <a:solidFill>
                  <a:srgbClr val="008080"/>
                </a:solidFill>
              </a:rPr>
              <a:t> </a:t>
            </a:r>
            <a:r>
              <a:rPr lang="en-GB" sz="2300" dirty="0">
                <a:solidFill>
                  <a:srgbClr val="008080"/>
                </a:solidFill>
              </a:rPr>
              <a:t>cohort study </a:t>
            </a:r>
            <a:r>
              <a:rPr lang="en-GB" sz="2300" dirty="0" smtClean="0">
                <a:solidFill>
                  <a:srgbClr val="008080"/>
                </a:solidFill>
              </a:rPr>
              <a:t>in Amsterdam</a:t>
            </a:r>
            <a:endParaRPr lang="nl-NL" sz="2300" dirty="0">
              <a:solidFill>
                <a:srgbClr val="008080"/>
              </a:solidFill>
            </a:endParaRPr>
          </a:p>
        </p:txBody>
      </p:sp>
      <p:pic>
        <p:nvPicPr>
          <p:cNvPr id="5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77" y="1947424"/>
            <a:ext cx="1487207" cy="15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800" dirty="0" smtClean="0"/>
              <a:t>Sarphati</a:t>
            </a:r>
            <a:r>
              <a:rPr lang="nl-NL" dirty="0" smtClean="0"/>
              <a:t> Cohort</a:t>
            </a:r>
            <a:br>
              <a:rPr lang="nl-NL" dirty="0" smtClean="0"/>
            </a:br>
            <a:r>
              <a:rPr lang="nl-NL" sz="2900" dirty="0" smtClean="0">
                <a:solidFill>
                  <a:srgbClr val="009196"/>
                </a:solidFill>
              </a:rPr>
              <a:t>schematisch overzicht</a:t>
            </a:r>
            <a:endParaRPr lang="nl-NL" sz="2900" dirty="0">
              <a:solidFill>
                <a:srgbClr val="009196"/>
              </a:solidFill>
            </a:endParaRPr>
          </a:p>
        </p:txBody>
      </p:sp>
      <p:pic>
        <p:nvPicPr>
          <p:cNvPr id="14" name="Picture 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7067"/>
            <a:ext cx="32893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49" y="2372782"/>
            <a:ext cx="2551113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36" y="1725092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01" y="3632038"/>
            <a:ext cx="2566987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3227376" y="2831571"/>
            <a:ext cx="2079625" cy="1633537"/>
            <a:chOff x="3227376" y="2831571"/>
            <a:chExt cx="2079625" cy="1633537"/>
          </a:xfrm>
        </p:grpSpPr>
        <p:pic>
          <p:nvPicPr>
            <p:cNvPr id="19" name="Picture 1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2831571"/>
              <a:ext cx="1633537" cy="163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76" y="3123670"/>
              <a:ext cx="20796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92" y="2086645"/>
            <a:ext cx="27638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6" y="4855105"/>
            <a:ext cx="2641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1221"/>
            <a:ext cx="30019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"/>
                            </p:stCondLst>
                            <p:childTnLst>
                              <p:par>
                                <p:cTn id="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5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30928" y="233694"/>
            <a:ext cx="7513072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u</a:t>
            </a:r>
            <a:r>
              <a:rPr lang="nl-NL" dirty="0" smtClean="0"/>
              <a:t>niek </a:t>
            </a:r>
            <a:r>
              <a:rPr lang="nl-NL" dirty="0" smtClean="0">
                <a:solidFill>
                  <a:srgbClr val="009196"/>
                </a:solidFill>
              </a:rPr>
              <a:t>in de wereld</a:t>
            </a:r>
            <a:endParaRPr lang="nl-NL" dirty="0">
              <a:solidFill>
                <a:srgbClr val="009196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627172" y="1509076"/>
            <a:ext cx="7516827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99"/>
              </a:buClr>
              <a:buFont typeface="Arial"/>
              <a:buNone/>
            </a:pPr>
            <a:r>
              <a:rPr lang="nl-NL" sz="2800" dirty="0" smtClean="0">
                <a:solidFill>
                  <a:prstClr val="black"/>
                </a:solidFill>
              </a:rPr>
              <a:t>om de structuur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JGZ is uniek: gestructureerde zorg en hoog bereik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dynamisch cohort: continue instroom nieuwgeborenen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mogelijkheid interventiestudies</a:t>
            </a:r>
            <a:endParaRPr lang="nl-NL" sz="2400" dirty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009999"/>
              </a:buClr>
              <a:buFont typeface="Arial"/>
              <a:buNone/>
            </a:pPr>
            <a:endParaRPr lang="nl-NL" sz="16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U:\_Special\Sarphati-Amsterdam\6. communicatie\Fotobank Sarphati Amsterdam\AMSTERDAMMERS\babies-worldwi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0" b="10652"/>
          <a:stretch/>
        </p:blipFill>
        <p:spPr bwMode="auto">
          <a:xfrm>
            <a:off x="0" y="3552825"/>
            <a:ext cx="9144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627173" y="1507014"/>
            <a:ext cx="7364427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99"/>
              </a:buClr>
              <a:buFont typeface="Arial"/>
              <a:buNone/>
            </a:pPr>
            <a:r>
              <a:rPr lang="nl-NL" sz="2800" dirty="0" smtClean="0">
                <a:solidFill>
                  <a:prstClr val="black"/>
                </a:solidFill>
              </a:rPr>
              <a:t>om de populatie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~150.000 kinderen en jaarlijks ~11.000 pasgeborenen 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 err="1" smtClean="0">
                <a:solidFill>
                  <a:prstClr val="black"/>
                </a:solidFill>
              </a:rPr>
              <a:t>sociaal-economisch</a:t>
            </a:r>
            <a:r>
              <a:rPr lang="nl-NL" sz="2400" dirty="0" smtClean="0">
                <a:solidFill>
                  <a:prstClr val="black"/>
                </a:solidFill>
              </a:rPr>
              <a:t> divers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multi-etnisch: ~170 verschillende nationaliteiten in Amsterdam</a:t>
            </a: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009999"/>
              </a:buClr>
              <a:buFont typeface="Arial"/>
              <a:buNone/>
            </a:pPr>
            <a:endParaRPr lang="nl-NL" sz="1600" dirty="0" smtClean="0">
              <a:solidFill>
                <a:prstClr val="black"/>
              </a:solidFill>
            </a:endParaRPr>
          </a:p>
        </p:txBody>
      </p:sp>
      <p:pic>
        <p:nvPicPr>
          <p:cNvPr id="2051" name="Picture 3" descr="U:\_Special\Sarphati-Amsterdam\6. communicatie\Fotobank Sarphati Amsterdam\AMSTERDAMMERS\SetRatioSize1366645-Portretten-overzicht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13" y="3810000"/>
            <a:ext cx="5230837" cy="2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1630928" y="233694"/>
            <a:ext cx="751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mtClean="0">
                <a:solidFill>
                  <a:prstClr val="black"/>
                </a:solidFill>
              </a:rPr>
              <a:t>uniek </a:t>
            </a:r>
            <a:r>
              <a:rPr lang="nl-NL" smtClean="0">
                <a:solidFill>
                  <a:srgbClr val="009196"/>
                </a:solidFill>
              </a:rPr>
              <a:t>in de wereld</a:t>
            </a:r>
            <a:endParaRPr lang="nl-NL" dirty="0">
              <a:solidFill>
                <a:srgbClr val="0091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143500" y="1493364"/>
            <a:ext cx="3838575" cy="4608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99"/>
              </a:buClr>
              <a:buFont typeface="Arial"/>
              <a:buNone/>
            </a:pPr>
            <a:r>
              <a:rPr lang="nl-NL" sz="2800" dirty="0" smtClean="0">
                <a:solidFill>
                  <a:prstClr val="black"/>
                </a:solidFill>
              </a:rPr>
              <a:t>om de data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combinatie van </a:t>
            </a:r>
            <a:r>
              <a:rPr lang="nl-NL" sz="2400" dirty="0" err="1" smtClean="0">
                <a:solidFill>
                  <a:prstClr val="black"/>
                </a:solidFill>
              </a:rPr>
              <a:t>zorgdata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en </a:t>
            </a:r>
            <a:r>
              <a:rPr lang="nl-NL" sz="2400" dirty="0" err="1">
                <a:solidFill>
                  <a:prstClr val="black"/>
                </a:solidFill>
              </a:rPr>
              <a:t>zelfgerapporteerde</a:t>
            </a:r>
            <a:r>
              <a:rPr lang="nl-NL" sz="2400" dirty="0">
                <a:solidFill>
                  <a:prstClr val="black"/>
                </a:solidFill>
              </a:rPr>
              <a:t> gegevens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rijke </a:t>
            </a:r>
            <a:r>
              <a:rPr lang="nl-NL" sz="2400" dirty="0" smtClean="0">
                <a:solidFill>
                  <a:prstClr val="black"/>
                </a:solidFill>
              </a:rPr>
              <a:t>dataset</a:t>
            </a:r>
          </a:p>
          <a:p>
            <a:pPr marL="342900" lvl="1" indent="-342900">
              <a:buClr>
                <a:srgbClr val="009999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grip op non-respons</a:t>
            </a: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endParaRPr lang="nl-NL" sz="2000" dirty="0" smtClean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009999"/>
              </a:buClr>
              <a:buFont typeface="Arial"/>
              <a:buNone/>
            </a:pPr>
            <a:endParaRPr lang="nl-NL" sz="1600" dirty="0" smtClean="0">
              <a:solidFill>
                <a:prstClr val="black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630928" y="233694"/>
            <a:ext cx="7513072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u</a:t>
            </a:r>
            <a:r>
              <a:rPr lang="nl-NL" dirty="0" smtClean="0"/>
              <a:t>niek </a:t>
            </a:r>
            <a:r>
              <a:rPr lang="nl-NL" dirty="0" smtClean="0">
                <a:solidFill>
                  <a:srgbClr val="009196"/>
                </a:solidFill>
              </a:rPr>
              <a:t>in de wereld</a:t>
            </a:r>
            <a:endParaRPr lang="nl-NL" dirty="0">
              <a:solidFill>
                <a:srgbClr val="009196"/>
              </a:solidFill>
            </a:endParaRPr>
          </a:p>
        </p:txBody>
      </p:sp>
      <p:pic>
        <p:nvPicPr>
          <p:cNvPr id="5" name="Picture 2" descr="Afbeeldingsresultaat voor i love da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01" y="1493364"/>
            <a:ext cx="3182211" cy="42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800" dirty="0" smtClean="0"/>
              <a:t>kernset-consult </a:t>
            </a:r>
            <a:br>
              <a:rPr lang="nl-NL" sz="4800" dirty="0" smtClean="0"/>
            </a:br>
            <a:r>
              <a:rPr lang="nl-NL" sz="2900" dirty="0">
                <a:solidFill>
                  <a:srgbClr val="009196"/>
                </a:solidFill>
              </a:rPr>
              <a:t>zorg leidend, alleen registratie aangepast</a:t>
            </a: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1632859" y="1548266"/>
            <a:ext cx="7427166" cy="2230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selectie relevante zorggegevens </a:t>
            </a:r>
            <a:r>
              <a:rPr lang="nl-NL" sz="1800" dirty="0" smtClean="0">
                <a:solidFill>
                  <a:prstClr val="black"/>
                </a:solidFill>
              </a:rPr>
              <a:t>(groei, slaap, motoriek, voeding)</a:t>
            </a:r>
          </a:p>
          <a:p>
            <a:pPr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wijze registratie zorggegevens waar nodig aangepast </a:t>
            </a:r>
          </a:p>
          <a:p>
            <a:pPr lvl="1">
              <a:buClr>
                <a:srgbClr val="009999"/>
              </a:buClr>
            </a:pPr>
            <a:r>
              <a:rPr lang="nl-NL" sz="1800" dirty="0" smtClean="0">
                <a:solidFill>
                  <a:prstClr val="black"/>
                </a:solidFill>
              </a:rPr>
              <a:t>systematisch en telbaar registreren</a:t>
            </a:r>
            <a:endParaRPr lang="nl-NL" sz="1800" dirty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r>
              <a:rPr lang="nl-NL" sz="1800" dirty="0" smtClean="0">
                <a:solidFill>
                  <a:prstClr val="black"/>
                </a:solidFill>
              </a:rPr>
              <a:t>geen blanco waarden</a:t>
            </a:r>
          </a:p>
          <a:p>
            <a:pPr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implementatie in werkprocessen</a:t>
            </a:r>
          </a:p>
          <a:p>
            <a:pPr lvl="1">
              <a:buClr>
                <a:srgbClr val="009999"/>
              </a:buClr>
            </a:pPr>
            <a:r>
              <a:rPr lang="nl-NL" sz="1800" dirty="0">
                <a:solidFill>
                  <a:prstClr val="black"/>
                </a:solidFill>
              </a:rPr>
              <a:t>s</a:t>
            </a:r>
            <a:r>
              <a:rPr lang="nl-NL" sz="1800" dirty="0" smtClean="0">
                <a:solidFill>
                  <a:prstClr val="black"/>
                </a:solidFill>
              </a:rPr>
              <a:t>choling jeugdartsen en -verpleegkundigen</a:t>
            </a:r>
          </a:p>
        </p:txBody>
      </p:sp>
      <p:sp>
        <p:nvSpPr>
          <p:cNvPr id="2" name="Rechthoek 1"/>
          <p:cNvSpPr/>
          <p:nvPr/>
        </p:nvSpPr>
        <p:spPr>
          <a:xfrm>
            <a:off x="1632859" y="3704249"/>
            <a:ext cx="7427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9999"/>
              </a:buClr>
            </a:pPr>
            <a:r>
              <a:rPr lang="nl-NL" sz="2400" dirty="0">
                <a:solidFill>
                  <a:srgbClr val="008080"/>
                </a:solidFill>
              </a:rPr>
              <a:t>start registratie </a:t>
            </a:r>
            <a:r>
              <a:rPr lang="nl-NL" sz="2400" dirty="0" smtClean="0">
                <a:solidFill>
                  <a:srgbClr val="008080"/>
                </a:solidFill>
              </a:rPr>
              <a:t>november </a:t>
            </a:r>
            <a:r>
              <a:rPr lang="nl-NL" sz="2400" dirty="0">
                <a:solidFill>
                  <a:srgbClr val="008080"/>
                </a:solidFill>
              </a:rPr>
              <a:t>2016</a:t>
            </a:r>
          </a:p>
        </p:txBody>
      </p:sp>
      <p:sp>
        <p:nvSpPr>
          <p:cNvPr id="3" name="Rechthoek 2"/>
          <p:cNvSpPr/>
          <p:nvPr/>
        </p:nvSpPr>
        <p:spPr>
          <a:xfrm>
            <a:off x="1632094" y="4283455"/>
            <a:ext cx="7258051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</a:rPr>
              <a:t>kwaliteitsbewaking</a:t>
            </a:r>
          </a:p>
          <a:p>
            <a:pPr marL="742950" lvl="1" indent="-285750">
              <a:spcBef>
                <a:spcPct val="20000"/>
              </a:spcBef>
              <a:buClr>
                <a:srgbClr val="009999"/>
              </a:buClr>
              <a:buFont typeface="Arial"/>
              <a:buChar char="–"/>
            </a:pPr>
            <a:r>
              <a:rPr lang="nl-NL" dirty="0">
                <a:solidFill>
                  <a:prstClr val="black"/>
                </a:solidFill>
              </a:rPr>
              <a:t>i</a:t>
            </a:r>
            <a:r>
              <a:rPr lang="nl-NL" dirty="0" smtClean="0">
                <a:solidFill>
                  <a:prstClr val="black"/>
                </a:solidFill>
              </a:rPr>
              <a:t>nteractieonderzoek</a:t>
            </a:r>
          </a:p>
          <a:p>
            <a:pPr marL="742950" lvl="1" indent="-285750">
              <a:spcBef>
                <a:spcPct val="20000"/>
              </a:spcBef>
              <a:buClr>
                <a:srgbClr val="009999"/>
              </a:buClr>
              <a:buFont typeface="Arial"/>
              <a:buChar char="–"/>
            </a:pPr>
            <a:r>
              <a:rPr lang="nl-NL" dirty="0" smtClean="0">
                <a:solidFill>
                  <a:prstClr val="black"/>
                </a:solidFill>
              </a:rPr>
              <a:t>controle </a:t>
            </a:r>
            <a:r>
              <a:rPr lang="nl-NL" dirty="0">
                <a:solidFill>
                  <a:prstClr val="black"/>
                </a:solidFill>
              </a:rPr>
              <a:t>op missende waarden </a:t>
            </a:r>
          </a:p>
          <a:p>
            <a:pPr marL="342900" indent="-342900">
              <a:spcBef>
                <a:spcPct val="20000"/>
              </a:spcBef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</a:rPr>
              <a:t>implementatiebevordering</a:t>
            </a:r>
          </a:p>
          <a:p>
            <a:pPr marL="742950" lvl="1" indent="-285750">
              <a:spcBef>
                <a:spcPct val="20000"/>
              </a:spcBef>
              <a:buClr>
                <a:srgbClr val="009999"/>
              </a:buClr>
              <a:buFont typeface="Arial"/>
              <a:buChar char="–"/>
            </a:pPr>
            <a:r>
              <a:rPr lang="nl-NL" dirty="0">
                <a:solidFill>
                  <a:prstClr val="black"/>
                </a:solidFill>
              </a:rPr>
              <a:t>terugkoppeling bevindingen</a:t>
            </a:r>
          </a:p>
          <a:p>
            <a:pPr marL="742950" lvl="1" indent="-285750">
              <a:spcBef>
                <a:spcPct val="20000"/>
              </a:spcBef>
              <a:buClr>
                <a:srgbClr val="009999"/>
              </a:buClr>
              <a:buFont typeface="Arial"/>
              <a:buChar char="–"/>
            </a:pPr>
            <a:r>
              <a:rPr lang="nl-NL" dirty="0">
                <a:solidFill>
                  <a:prstClr val="black"/>
                </a:solidFill>
              </a:rPr>
              <a:t>aanpassing registratie n.a.v. input praktijk</a:t>
            </a:r>
          </a:p>
        </p:txBody>
      </p:sp>
      <p:pic>
        <p:nvPicPr>
          <p:cNvPr id="7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registratie </a:t>
            </a:r>
            <a:r>
              <a:rPr lang="nl-NL" sz="4000" dirty="0"/>
              <a:t>kernset-consult 0-4 </a:t>
            </a:r>
            <a:r>
              <a:rPr lang="nl-NL" sz="4000" dirty="0" smtClean="0"/>
              <a:t>jaar </a:t>
            </a:r>
            <a:r>
              <a:rPr lang="nl-NL" sz="3200" dirty="0" smtClean="0">
                <a:solidFill>
                  <a:srgbClr val="008080"/>
                </a:solidFill>
              </a:rPr>
              <a:t>sinds november 2016</a:t>
            </a:r>
            <a:endParaRPr lang="nl-NL" sz="3200" dirty="0">
              <a:solidFill>
                <a:srgbClr val="008080"/>
              </a:solidFill>
            </a:endParaRPr>
          </a:p>
        </p:txBody>
      </p:sp>
      <p:sp>
        <p:nvSpPr>
          <p:cNvPr id="2" name="AutoShape 2" descr="Afbeeldingsresultaat voor vier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1029" name="Picture 5" descr="C:\Users\jhall\AppData\Local\Microsoft\Windows\Temporary Internet Files\Content.Outlook\5A8GKELZ\Sarphati Cohort Kid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/>
          <a:stretch/>
        </p:blipFill>
        <p:spPr bwMode="auto">
          <a:xfrm>
            <a:off x="1894110" y="2478468"/>
            <a:ext cx="6055569" cy="37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14205" y="1940764"/>
            <a:ext cx="6411882" cy="587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zorg leidend, alleen registratie </a:t>
            </a:r>
            <a:r>
              <a:rPr lang="nl-NL" sz="2800" dirty="0" smtClean="0"/>
              <a:t>aangepast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1145914" y="6232851"/>
            <a:ext cx="760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9196"/>
                </a:solidFill>
              </a:rPr>
              <a:t>systematische en telbare </a:t>
            </a:r>
            <a:r>
              <a:rPr lang="nl-NL" dirty="0" smtClean="0">
                <a:solidFill>
                  <a:srgbClr val="009196"/>
                </a:solidFill>
              </a:rPr>
              <a:t>registratie </a:t>
            </a:r>
            <a:r>
              <a:rPr lang="nl-NL" dirty="0">
                <a:solidFill>
                  <a:srgbClr val="009196"/>
                </a:solidFill>
              </a:rPr>
              <a:t>door jeugdartsen en </a:t>
            </a:r>
            <a:r>
              <a:rPr lang="nl-NL" dirty="0" smtClean="0">
                <a:solidFill>
                  <a:srgbClr val="009196"/>
                </a:solidFill>
              </a:rPr>
              <a:t>-verpleegkundigen </a:t>
            </a:r>
            <a:endParaRPr lang="nl-NL" dirty="0">
              <a:solidFill>
                <a:srgbClr val="009196"/>
              </a:solidFill>
            </a:endParaRPr>
          </a:p>
        </p:txBody>
      </p:sp>
      <p:pic>
        <p:nvPicPr>
          <p:cNvPr id="7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33" y="5457825"/>
            <a:ext cx="713846" cy="7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inhoud 3"/>
          <p:cNvSpPr>
            <a:spLocks noGrp="1"/>
          </p:cNvSpPr>
          <p:nvPr>
            <p:ph idx="1"/>
          </p:nvPr>
        </p:nvSpPr>
        <p:spPr>
          <a:xfrm>
            <a:off x="274035" y="2825454"/>
            <a:ext cx="8529389" cy="2701243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</p:txBody>
      </p:sp>
      <p:graphicFrame>
        <p:nvGraphicFramePr>
          <p:cNvPr id="59" name="Tabel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80768"/>
              </p:ext>
            </p:extLst>
          </p:nvPr>
        </p:nvGraphicFramePr>
        <p:xfrm>
          <a:off x="390070" y="3832825"/>
          <a:ext cx="842929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</a:t>
                      </a:r>
                      <a:r>
                        <a:rPr lang="nl-NL" sz="800" dirty="0" smtClean="0"/>
                        <a:t>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</a:t>
                      </a:r>
                      <a:r>
                        <a:rPr lang="nl-NL" sz="800" dirty="0" smtClean="0"/>
                        <a:t>m</a:t>
                      </a:r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4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6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11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14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18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3,9j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13/14j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15/16j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Rechte verbindingslijn 60"/>
          <p:cNvCxnSpPr/>
          <p:nvPr/>
        </p:nvCxnSpPr>
        <p:spPr>
          <a:xfrm>
            <a:off x="426434" y="3749358"/>
            <a:ext cx="8236620" cy="1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1119255" y="3751503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jdelijke aanduiding voor inhoud 3"/>
          <p:cNvSpPr txBox="1">
            <a:spLocks/>
          </p:cNvSpPr>
          <p:nvPr/>
        </p:nvSpPr>
        <p:spPr>
          <a:xfrm>
            <a:off x="6394676" y="3256072"/>
            <a:ext cx="2268378" cy="383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000" i="1" dirty="0" smtClean="0">
                <a:solidFill>
                  <a:prstClr val="black"/>
                </a:solidFill>
              </a:rPr>
              <a:t>tijdens consult</a:t>
            </a:r>
            <a:br>
              <a:rPr lang="nl-NL" sz="2000" i="1" dirty="0" smtClean="0">
                <a:solidFill>
                  <a:prstClr val="black"/>
                </a:solidFill>
              </a:rPr>
            </a:br>
            <a:r>
              <a:rPr lang="nl-NL" sz="2000" i="1" dirty="0" smtClean="0">
                <a:solidFill>
                  <a:prstClr val="black"/>
                </a:solidFill>
              </a:rPr>
              <a:t/>
            </a:r>
            <a:br>
              <a:rPr lang="nl-NL" sz="2000" i="1" dirty="0" smtClean="0">
                <a:solidFill>
                  <a:prstClr val="black"/>
                </a:solidFill>
              </a:rPr>
            </a:br>
            <a:r>
              <a:rPr lang="nl-NL" sz="2000" i="1" dirty="0" smtClean="0">
                <a:solidFill>
                  <a:prstClr val="black"/>
                </a:solidFill>
              </a:rPr>
              <a:t/>
            </a:r>
            <a:br>
              <a:rPr lang="nl-NL" sz="2000" i="1" dirty="0" smtClean="0">
                <a:solidFill>
                  <a:prstClr val="black"/>
                </a:solidFill>
              </a:rPr>
            </a:br>
            <a:endParaRPr lang="nl-NL" sz="2000" i="1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nl-NL" sz="2000" i="1" dirty="0" smtClean="0">
              <a:solidFill>
                <a:prstClr val="black"/>
              </a:solidFill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6510969" y="2155927"/>
            <a:ext cx="2055967" cy="116955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8080"/>
                </a:solidFill>
              </a:rPr>
              <a:t>groei</a:t>
            </a:r>
            <a:r>
              <a:rPr lang="en-GB" sz="1400" dirty="0" smtClean="0">
                <a:solidFill>
                  <a:srgbClr val="008080"/>
                </a:solidFill>
              </a:rPr>
              <a:t> </a:t>
            </a:r>
          </a:p>
          <a:p>
            <a:pPr algn="ctr"/>
            <a:r>
              <a:rPr lang="en-GB" sz="1400" dirty="0" err="1" smtClean="0">
                <a:solidFill>
                  <a:srgbClr val="008080"/>
                </a:solidFill>
              </a:rPr>
              <a:t>slaap</a:t>
            </a:r>
            <a:r>
              <a:rPr lang="en-GB" sz="1400" dirty="0" smtClean="0">
                <a:solidFill>
                  <a:srgbClr val="008080"/>
                </a:solidFill>
              </a:rPr>
              <a:t> </a:t>
            </a:r>
            <a:endParaRPr lang="en-GB" sz="1400" dirty="0">
              <a:solidFill>
                <a:srgbClr val="008080"/>
              </a:solidFill>
            </a:endParaRPr>
          </a:p>
          <a:p>
            <a:pPr algn="ctr"/>
            <a:r>
              <a:rPr lang="en-GB" sz="1400" dirty="0" err="1" smtClean="0">
                <a:solidFill>
                  <a:srgbClr val="008080"/>
                </a:solidFill>
              </a:rPr>
              <a:t>voeding</a:t>
            </a:r>
            <a:endParaRPr lang="en-GB" sz="1400" dirty="0" smtClean="0">
              <a:solidFill>
                <a:srgbClr val="008080"/>
              </a:solidFill>
            </a:endParaRPr>
          </a:p>
          <a:p>
            <a:pPr algn="ctr"/>
            <a:r>
              <a:rPr lang="en-GB" sz="1400" dirty="0" err="1" smtClean="0">
                <a:solidFill>
                  <a:srgbClr val="008080"/>
                </a:solidFill>
              </a:rPr>
              <a:t>motoriek</a:t>
            </a:r>
            <a:endParaRPr lang="en-GB" sz="1400" dirty="0" smtClean="0">
              <a:solidFill>
                <a:srgbClr val="008080"/>
              </a:solidFill>
            </a:endParaRPr>
          </a:p>
          <a:p>
            <a:pPr algn="ctr"/>
            <a:r>
              <a:rPr lang="en-GB" sz="1400" dirty="0" err="1" smtClean="0">
                <a:solidFill>
                  <a:srgbClr val="008080"/>
                </a:solidFill>
              </a:rPr>
              <a:t>demografie</a:t>
            </a:r>
            <a:endParaRPr lang="en-GB" sz="1400" dirty="0">
              <a:solidFill>
                <a:srgbClr val="008080"/>
              </a:solidFill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dataverzameling</a:t>
            </a:r>
            <a:br>
              <a:rPr lang="nl-NL" dirty="0" smtClean="0">
                <a:solidFill>
                  <a:prstClr val="black"/>
                </a:solidFill>
              </a:rPr>
            </a:br>
            <a:r>
              <a:rPr lang="en-US" sz="2700" dirty="0" err="1" smtClean="0">
                <a:solidFill>
                  <a:srgbClr val="008080"/>
                </a:solidFill>
              </a:rPr>
              <a:t>tijdens</a:t>
            </a:r>
            <a:r>
              <a:rPr lang="en-US" sz="2700" dirty="0" smtClean="0">
                <a:solidFill>
                  <a:srgbClr val="008080"/>
                </a:solidFill>
              </a:rPr>
              <a:t> &amp; </a:t>
            </a:r>
            <a:r>
              <a:rPr lang="en-US" sz="2700" dirty="0" err="1" smtClean="0">
                <a:solidFill>
                  <a:srgbClr val="008080"/>
                </a:solidFill>
              </a:rPr>
              <a:t>rond</a:t>
            </a:r>
            <a:r>
              <a:rPr lang="en-US" sz="2700" dirty="0" smtClean="0">
                <a:solidFill>
                  <a:srgbClr val="008080"/>
                </a:solidFill>
              </a:rPr>
              <a:t> JGZ </a:t>
            </a:r>
            <a:r>
              <a:rPr lang="en-US" sz="2700" dirty="0" err="1" smtClean="0">
                <a:solidFill>
                  <a:srgbClr val="008080"/>
                </a:solidFill>
              </a:rPr>
              <a:t>consulten</a:t>
            </a:r>
            <a:endParaRPr lang="nl-NL" sz="2700" dirty="0">
              <a:solidFill>
                <a:srgbClr val="008080"/>
              </a:solidFill>
            </a:endParaRPr>
          </a:p>
        </p:txBody>
      </p:sp>
      <p:cxnSp>
        <p:nvCxnSpPr>
          <p:cNvPr id="113" name="Rechte verbindingslijn 112"/>
          <p:cNvCxnSpPr/>
          <p:nvPr/>
        </p:nvCxnSpPr>
        <p:spPr>
          <a:xfrm>
            <a:off x="1619841" y="3752550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Rechte verbindingslijn 166"/>
          <p:cNvCxnSpPr/>
          <p:nvPr/>
        </p:nvCxnSpPr>
        <p:spPr>
          <a:xfrm>
            <a:off x="2115831" y="3751656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chte verbindingslijn 168"/>
          <p:cNvCxnSpPr/>
          <p:nvPr/>
        </p:nvCxnSpPr>
        <p:spPr>
          <a:xfrm>
            <a:off x="2612715" y="3751656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chte verbindingslijn 169"/>
          <p:cNvCxnSpPr/>
          <p:nvPr/>
        </p:nvCxnSpPr>
        <p:spPr>
          <a:xfrm>
            <a:off x="3108705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Rechte verbindingslijn 171"/>
          <p:cNvCxnSpPr/>
          <p:nvPr/>
        </p:nvCxnSpPr>
        <p:spPr>
          <a:xfrm>
            <a:off x="3606483" y="375694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172"/>
          <p:cNvCxnSpPr/>
          <p:nvPr/>
        </p:nvCxnSpPr>
        <p:spPr>
          <a:xfrm>
            <a:off x="4102473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chte verbindingslijn 173"/>
          <p:cNvCxnSpPr/>
          <p:nvPr/>
        </p:nvCxnSpPr>
        <p:spPr>
          <a:xfrm>
            <a:off x="4599357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174"/>
          <p:cNvCxnSpPr/>
          <p:nvPr/>
        </p:nvCxnSpPr>
        <p:spPr>
          <a:xfrm>
            <a:off x="5095347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175"/>
          <p:cNvCxnSpPr/>
          <p:nvPr/>
        </p:nvCxnSpPr>
        <p:spPr>
          <a:xfrm>
            <a:off x="621477" y="3750609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Rechte verbindingslijn 178"/>
          <p:cNvCxnSpPr/>
          <p:nvPr/>
        </p:nvCxnSpPr>
        <p:spPr>
          <a:xfrm>
            <a:off x="5593125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chte verbindingslijn 179"/>
          <p:cNvCxnSpPr/>
          <p:nvPr/>
        </p:nvCxnSpPr>
        <p:spPr>
          <a:xfrm>
            <a:off x="6090009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chte verbindingslijn 180"/>
          <p:cNvCxnSpPr/>
          <p:nvPr/>
        </p:nvCxnSpPr>
        <p:spPr>
          <a:xfrm>
            <a:off x="6585999" y="374986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181"/>
          <p:cNvCxnSpPr/>
          <p:nvPr/>
        </p:nvCxnSpPr>
        <p:spPr>
          <a:xfrm>
            <a:off x="7083777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Rechte verbindingslijn 182"/>
          <p:cNvCxnSpPr/>
          <p:nvPr/>
        </p:nvCxnSpPr>
        <p:spPr>
          <a:xfrm>
            <a:off x="7579767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Rechte verbindingslijn 183"/>
          <p:cNvCxnSpPr/>
          <p:nvPr/>
        </p:nvCxnSpPr>
        <p:spPr>
          <a:xfrm>
            <a:off x="8076651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Rechte verbindingslijn 184"/>
          <p:cNvCxnSpPr/>
          <p:nvPr/>
        </p:nvCxnSpPr>
        <p:spPr>
          <a:xfrm>
            <a:off x="8572641" y="3754260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0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5" y="4954576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inhoud 3"/>
          <p:cNvSpPr>
            <a:spLocks noGrp="1"/>
          </p:cNvSpPr>
          <p:nvPr>
            <p:ph idx="1"/>
          </p:nvPr>
        </p:nvSpPr>
        <p:spPr>
          <a:xfrm>
            <a:off x="274035" y="2825454"/>
            <a:ext cx="8529389" cy="2701243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102" name="Tekstvak 101"/>
          <p:cNvSpPr txBox="1"/>
          <p:nvPr/>
        </p:nvSpPr>
        <p:spPr>
          <a:xfrm>
            <a:off x="2612715" y="4908526"/>
            <a:ext cx="3973284" cy="181588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slaap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voeding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lichamelijke activiteit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sedentair gedrag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opvoedingsbelasting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psychosociale gezondheid ouder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leefomgeving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demografie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3107091" y="4177434"/>
            <a:ext cx="5459845" cy="800973"/>
            <a:chOff x="3107091" y="4177434"/>
            <a:chExt cx="5459845" cy="800973"/>
          </a:xfrm>
        </p:grpSpPr>
        <p:sp>
          <p:nvSpPr>
            <p:cNvPr id="77" name="Tekstvak 76"/>
            <p:cNvSpPr txBox="1"/>
            <p:nvPr/>
          </p:nvSpPr>
          <p:spPr>
            <a:xfrm>
              <a:off x="3108706" y="4578297"/>
              <a:ext cx="29827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 err="1" smtClean="0">
                  <a:solidFill>
                    <a:prstClr val="black"/>
                  </a:solidFill>
                </a:rPr>
                <a:t>vragenlijsten</a:t>
              </a:r>
              <a:endParaRPr lang="en-GB" sz="2000" i="1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3107091" y="4177434"/>
              <a:ext cx="5459845" cy="397712"/>
              <a:chOff x="3107091" y="4177434"/>
              <a:chExt cx="5459845" cy="397712"/>
            </a:xfrm>
          </p:grpSpPr>
          <p:cxnSp>
            <p:nvCxnSpPr>
              <p:cNvPr id="194" name="Rechte verbindingslijn met pijl 193"/>
              <p:cNvCxnSpPr/>
              <p:nvPr/>
            </p:nvCxnSpPr>
            <p:spPr>
              <a:xfrm flipV="1">
                <a:off x="4596865" y="4183614"/>
                <a:ext cx="0" cy="390638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Rechte verbindingslijn met pijl 194"/>
              <p:cNvCxnSpPr/>
              <p:nvPr/>
            </p:nvCxnSpPr>
            <p:spPr>
              <a:xfrm flipV="1">
                <a:off x="3802919" y="4184508"/>
                <a:ext cx="1" cy="383564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met pijl 80"/>
              <p:cNvCxnSpPr/>
              <p:nvPr/>
            </p:nvCxnSpPr>
            <p:spPr>
              <a:xfrm flipV="1">
                <a:off x="3107091" y="4179228"/>
                <a:ext cx="1" cy="388844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met pijl 82"/>
              <p:cNvCxnSpPr/>
              <p:nvPr/>
            </p:nvCxnSpPr>
            <p:spPr>
              <a:xfrm flipV="1">
                <a:off x="5092727" y="4184514"/>
                <a:ext cx="0" cy="390632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met pijl 83"/>
              <p:cNvCxnSpPr/>
              <p:nvPr/>
            </p:nvCxnSpPr>
            <p:spPr>
              <a:xfrm flipV="1">
                <a:off x="6091458" y="4179228"/>
                <a:ext cx="0" cy="390632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met pijl 84"/>
              <p:cNvCxnSpPr/>
              <p:nvPr/>
            </p:nvCxnSpPr>
            <p:spPr>
              <a:xfrm flipV="1">
                <a:off x="5591527" y="4179222"/>
                <a:ext cx="0" cy="390638"/>
              </a:xfrm>
              <a:prstGeom prst="straightConnector1">
                <a:avLst/>
              </a:prstGeom>
              <a:ln>
                <a:solidFill>
                  <a:srgbClr val="008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met pijl 85"/>
              <p:cNvCxnSpPr/>
              <p:nvPr/>
            </p:nvCxnSpPr>
            <p:spPr>
              <a:xfrm flipV="1">
                <a:off x="6587918" y="4179222"/>
                <a:ext cx="0" cy="390638"/>
              </a:xfrm>
              <a:prstGeom prst="straightConnector1">
                <a:avLst/>
              </a:prstGeom>
              <a:ln>
                <a:solidFill>
                  <a:srgbClr val="00808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chte verbindingslijn met pijl 86"/>
              <p:cNvCxnSpPr/>
              <p:nvPr/>
            </p:nvCxnSpPr>
            <p:spPr>
              <a:xfrm flipV="1">
                <a:off x="7082160" y="4184508"/>
                <a:ext cx="0" cy="390638"/>
              </a:xfrm>
              <a:prstGeom prst="straightConnector1">
                <a:avLst/>
              </a:prstGeom>
              <a:ln>
                <a:solidFill>
                  <a:srgbClr val="00808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chte verbindingslijn met pijl 87"/>
              <p:cNvCxnSpPr/>
              <p:nvPr/>
            </p:nvCxnSpPr>
            <p:spPr>
              <a:xfrm flipV="1">
                <a:off x="8566936" y="4184508"/>
                <a:ext cx="0" cy="390638"/>
              </a:xfrm>
              <a:prstGeom prst="straightConnector1">
                <a:avLst/>
              </a:prstGeom>
              <a:ln>
                <a:solidFill>
                  <a:srgbClr val="00808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Rechte verbindingslijn met pijl 195"/>
              <p:cNvCxnSpPr/>
              <p:nvPr/>
            </p:nvCxnSpPr>
            <p:spPr>
              <a:xfrm flipV="1">
                <a:off x="7578150" y="4178328"/>
                <a:ext cx="0" cy="396818"/>
              </a:xfrm>
              <a:prstGeom prst="straightConnector1">
                <a:avLst/>
              </a:prstGeom>
              <a:ln>
                <a:solidFill>
                  <a:srgbClr val="00808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chte verbindingslijn met pijl 196"/>
              <p:cNvCxnSpPr/>
              <p:nvPr/>
            </p:nvCxnSpPr>
            <p:spPr>
              <a:xfrm flipV="1">
                <a:off x="8079426" y="4177434"/>
                <a:ext cx="0" cy="396818"/>
              </a:xfrm>
              <a:prstGeom prst="straightConnector1">
                <a:avLst/>
              </a:prstGeom>
              <a:ln>
                <a:solidFill>
                  <a:srgbClr val="00808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0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5" y="4954576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jdelijke aanduiding voor inhoud 3"/>
          <p:cNvSpPr txBox="1">
            <a:spLocks/>
          </p:cNvSpPr>
          <p:nvPr/>
        </p:nvSpPr>
        <p:spPr>
          <a:xfrm>
            <a:off x="274035" y="2825454"/>
            <a:ext cx="8529389" cy="2701243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  <a:p>
            <a:pPr marL="0" indent="0">
              <a:buFont typeface="Arial"/>
              <a:buNone/>
            </a:pPr>
            <a:endParaRPr lang="nl-NL" sz="2800" dirty="0" smtClean="0"/>
          </a:p>
        </p:txBody>
      </p:sp>
      <p:graphicFrame>
        <p:nvGraphicFramePr>
          <p:cNvPr id="42" name="Tabel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23863"/>
              </p:ext>
            </p:extLst>
          </p:nvPr>
        </p:nvGraphicFramePr>
        <p:xfrm>
          <a:off x="390070" y="3832825"/>
          <a:ext cx="842929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  <a:gridCol w="495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</a:t>
                      </a:r>
                      <a:r>
                        <a:rPr lang="nl-NL" sz="800" dirty="0" smtClean="0"/>
                        <a:t>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</a:t>
                      </a:r>
                      <a:r>
                        <a:rPr lang="nl-NL" sz="800" dirty="0" smtClean="0"/>
                        <a:t>m</a:t>
                      </a:r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4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6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11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14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18</a:t>
                      </a:r>
                      <a:r>
                        <a:rPr lang="nl-NL" sz="800" dirty="0" smtClean="0"/>
                        <a:t>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2j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3,9j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13/14j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15/16j</a:t>
                      </a:r>
                      <a:endParaRPr lang="nl-NL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Rechte verbindingslijn 42"/>
          <p:cNvCxnSpPr/>
          <p:nvPr/>
        </p:nvCxnSpPr>
        <p:spPr>
          <a:xfrm>
            <a:off x="426434" y="3749358"/>
            <a:ext cx="8236620" cy="1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1119255" y="3751503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jdelijke aanduiding voor inhoud 3"/>
          <p:cNvSpPr txBox="1">
            <a:spLocks/>
          </p:cNvSpPr>
          <p:nvPr/>
        </p:nvSpPr>
        <p:spPr>
          <a:xfrm>
            <a:off x="6394676" y="3256072"/>
            <a:ext cx="2268378" cy="383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000" i="1" dirty="0" smtClean="0">
                <a:solidFill>
                  <a:prstClr val="black"/>
                </a:solidFill>
              </a:rPr>
              <a:t>tijdens consult</a:t>
            </a:r>
            <a:br>
              <a:rPr lang="nl-NL" sz="2000" i="1" dirty="0" smtClean="0">
                <a:solidFill>
                  <a:prstClr val="black"/>
                </a:solidFill>
              </a:rPr>
            </a:br>
            <a:r>
              <a:rPr lang="nl-NL" sz="2000" i="1" dirty="0" smtClean="0">
                <a:solidFill>
                  <a:prstClr val="black"/>
                </a:solidFill>
              </a:rPr>
              <a:t/>
            </a:r>
            <a:br>
              <a:rPr lang="nl-NL" sz="2000" i="1" dirty="0" smtClean="0">
                <a:solidFill>
                  <a:prstClr val="black"/>
                </a:solidFill>
              </a:rPr>
            </a:br>
            <a:r>
              <a:rPr lang="nl-NL" sz="2000" i="1" dirty="0" smtClean="0">
                <a:solidFill>
                  <a:prstClr val="black"/>
                </a:solidFill>
              </a:rPr>
              <a:t/>
            </a:r>
            <a:br>
              <a:rPr lang="nl-NL" sz="2000" i="1" dirty="0" smtClean="0">
                <a:solidFill>
                  <a:prstClr val="black"/>
                </a:solidFill>
              </a:rPr>
            </a:br>
            <a:endParaRPr lang="nl-NL" sz="2000" i="1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nl-NL" sz="2000" i="1" dirty="0" smtClean="0">
              <a:solidFill>
                <a:prstClr val="black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6510969" y="2155927"/>
            <a:ext cx="2055967" cy="116955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groei 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slaap 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voeding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motoriek</a:t>
            </a:r>
          </a:p>
          <a:p>
            <a:pPr algn="ctr"/>
            <a:r>
              <a:rPr lang="nl-NL" sz="1400" dirty="0" smtClean="0">
                <a:solidFill>
                  <a:srgbClr val="008080"/>
                </a:solidFill>
              </a:rPr>
              <a:t>demografie</a:t>
            </a:r>
            <a:endParaRPr lang="nl-NL" sz="1400" dirty="0">
              <a:solidFill>
                <a:srgbClr val="008080"/>
              </a:solidFill>
            </a:endParaRPr>
          </a:p>
        </p:txBody>
      </p:sp>
      <p:cxnSp>
        <p:nvCxnSpPr>
          <p:cNvPr id="47" name="Rechte verbindingslijn 46"/>
          <p:cNvCxnSpPr/>
          <p:nvPr/>
        </p:nvCxnSpPr>
        <p:spPr>
          <a:xfrm>
            <a:off x="1619841" y="3752550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2115831" y="3751656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2612715" y="3751656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3108705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3606483" y="375694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4102473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4599357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>
            <a:off x="5095347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621477" y="3750609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5593125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6090009" y="3750762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6585999" y="374986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7083777" y="3756048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7579767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8076651" y="3755154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>
          <a:xfrm>
            <a:off x="8572641" y="3754260"/>
            <a:ext cx="0" cy="9652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dataverzameling</a:t>
            </a:r>
            <a:br>
              <a:rPr lang="nl-NL" dirty="0" smtClean="0">
                <a:solidFill>
                  <a:prstClr val="black"/>
                </a:solidFill>
              </a:rPr>
            </a:br>
            <a:r>
              <a:rPr lang="en-US" sz="2700" dirty="0" err="1" smtClean="0">
                <a:solidFill>
                  <a:srgbClr val="008080"/>
                </a:solidFill>
              </a:rPr>
              <a:t>tijdens</a:t>
            </a:r>
            <a:r>
              <a:rPr lang="en-US" sz="2700" dirty="0" smtClean="0">
                <a:solidFill>
                  <a:srgbClr val="008080"/>
                </a:solidFill>
              </a:rPr>
              <a:t> &amp; </a:t>
            </a:r>
            <a:r>
              <a:rPr lang="en-US" sz="2700" dirty="0" err="1" smtClean="0">
                <a:solidFill>
                  <a:srgbClr val="008080"/>
                </a:solidFill>
              </a:rPr>
              <a:t>rond</a:t>
            </a:r>
            <a:r>
              <a:rPr lang="en-US" sz="2700" dirty="0" smtClean="0">
                <a:solidFill>
                  <a:srgbClr val="008080"/>
                </a:solidFill>
              </a:rPr>
              <a:t> JGZ </a:t>
            </a:r>
            <a:r>
              <a:rPr lang="en-US" sz="2700" dirty="0" err="1" smtClean="0">
                <a:solidFill>
                  <a:srgbClr val="008080"/>
                </a:solidFill>
              </a:rPr>
              <a:t>consulten</a:t>
            </a:r>
            <a:endParaRPr lang="nl-NL" sz="27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45" grpId="0"/>
      <p:bldP spid="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800" dirty="0" smtClean="0"/>
              <a:t>kernset-plus</a:t>
            </a:r>
            <a:br>
              <a:rPr lang="nl-NL" sz="4800" dirty="0" smtClean="0"/>
            </a:br>
            <a:r>
              <a:rPr lang="nl-NL" sz="2900" dirty="0" smtClean="0">
                <a:solidFill>
                  <a:srgbClr val="009196"/>
                </a:solidFill>
              </a:rPr>
              <a:t>vragenlijstontwikkeling</a:t>
            </a:r>
            <a:endParaRPr lang="nl-NL" sz="2900" dirty="0">
              <a:solidFill>
                <a:srgbClr val="009196"/>
              </a:solidFill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1713057" y="2044483"/>
            <a:ext cx="6915998" cy="3581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99"/>
              </a:buClr>
            </a:pPr>
            <a:r>
              <a:rPr lang="nl-NL" sz="2400" dirty="0" smtClean="0">
                <a:solidFill>
                  <a:prstClr val="black"/>
                </a:solidFill>
              </a:rPr>
              <a:t>inhoud vastgesteld samen met experts universiteiten en (academische) ziekenhuizen</a:t>
            </a:r>
          </a:p>
          <a:p>
            <a:pPr lvl="1">
              <a:buClr>
                <a:srgbClr val="009999"/>
              </a:buClr>
            </a:pPr>
            <a:r>
              <a:rPr lang="nl-NL" sz="2000" dirty="0">
                <a:solidFill>
                  <a:prstClr val="black"/>
                </a:solidFill>
              </a:rPr>
              <a:t>6 </a:t>
            </a:r>
            <a:r>
              <a:rPr lang="nl-NL" sz="2000" dirty="0" err="1">
                <a:solidFill>
                  <a:prstClr val="black"/>
                </a:solidFill>
              </a:rPr>
              <a:t>leeftijdspecifieke</a:t>
            </a:r>
            <a:r>
              <a:rPr lang="nl-NL" sz="2000" dirty="0">
                <a:solidFill>
                  <a:prstClr val="black"/>
                </a:solidFill>
              </a:rPr>
              <a:t> vragenlijsten tot 4 jaar</a:t>
            </a:r>
          </a:p>
          <a:p>
            <a:pPr>
              <a:buClr>
                <a:srgbClr val="009999"/>
              </a:buClr>
            </a:pPr>
            <a:endParaRPr lang="nl-NL" sz="2400" dirty="0" smtClean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r>
              <a:rPr lang="nl-NL" sz="2400" dirty="0">
                <a:solidFill>
                  <a:prstClr val="black"/>
                </a:solidFill>
              </a:rPr>
              <a:t>v</a:t>
            </a:r>
            <a:r>
              <a:rPr lang="nl-NL" sz="2400" dirty="0" smtClean="0">
                <a:solidFill>
                  <a:prstClr val="black"/>
                </a:solidFill>
              </a:rPr>
              <a:t>erschillende fasen toetsing:</a:t>
            </a:r>
          </a:p>
          <a:p>
            <a:pPr lvl="1">
              <a:buClr>
                <a:srgbClr val="009999"/>
              </a:buClr>
            </a:pPr>
            <a:r>
              <a:rPr lang="nl-NL" sz="2000" dirty="0">
                <a:solidFill>
                  <a:prstClr val="black"/>
                </a:solidFill>
              </a:rPr>
              <a:t>k</a:t>
            </a:r>
            <a:r>
              <a:rPr lang="nl-NL" sz="2000" dirty="0" smtClean="0">
                <a:solidFill>
                  <a:prstClr val="black"/>
                </a:solidFill>
              </a:rPr>
              <a:t>lankbordgroep jeugdartsen en -verpleegkundigen</a:t>
            </a:r>
          </a:p>
          <a:p>
            <a:pPr lvl="1"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face-</a:t>
            </a:r>
            <a:r>
              <a:rPr lang="nl-NL" sz="2000" dirty="0" err="1" smtClean="0">
                <a:solidFill>
                  <a:prstClr val="black"/>
                </a:solidFill>
              </a:rPr>
              <a:t>validity</a:t>
            </a:r>
            <a:r>
              <a:rPr lang="nl-NL" sz="2000" dirty="0" smtClean="0">
                <a:solidFill>
                  <a:prstClr val="black"/>
                </a:solidFill>
              </a:rPr>
              <a:t> studie onder 40 ouders</a:t>
            </a:r>
          </a:p>
          <a:p>
            <a:pPr lvl="1">
              <a:buClr>
                <a:srgbClr val="009999"/>
              </a:buClr>
            </a:pPr>
            <a:r>
              <a:rPr lang="nl-NL" sz="2000" dirty="0" err="1" smtClean="0">
                <a:solidFill>
                  <a:prstClr val="black"/>
                </a:solidFill>
              </a:rPr>
              <a:t>veldtest</a:t>
            </a:r>
            <a:r>
              <a:rPr lang="nl-NL" sz="2000" dirty="0" smtClean="0">
                <a:solidFill>
                  <a:prstClr val="black"/>
                </a:solidFill>
              </a:rPr>
              <a:t> UvA onder 180 ouders</a:t>
            </a:r>
            <a:endParaRPr lang="nl-NL" sz="2400" dirty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endParaRPr lang="nl-NL" sz="2400" dirty="0" smtClean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r>
              <a:rPr lang="nl-NL" sz="2400" dirty="0" smtClean="0">
                <a:solidFill>
                  <a:prstClr val="black"/>
                </a:solidFill>
              </a:rPr>
              <a:t>start september 2019</a:t>
            </a:r>
            <a:endParaRPr lang="nl-NL" sz="2400" dirty="0">
              <a:solidFill>
                <a:prstClr val="black"/>
              </a:solidFill>
            </a:endParaRPr>
          </a:p>
          <a:p>
            <a:pPr marL="0" indent="0">
              <a:buClr>
                <a:srgbClr val="009999"/>
              </a:buClr>
              <a:buFont typeface="Arial"/>
              <a:buNone/>
            </a:pPr>
            <a:endParaRPr lang="nl-NL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1531307" y="1745090"/>
            <a:ext cx="5259345" cy="472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99"/>
              </a:buClr>
            </a:pPr>
            <a:r>
              <a:rPr lang="nl-NL" sz="2400" dirty="0" smtClean="0">
                <a:solidFill>
                  <a:prstClr val="black"/>
                </a:solidFill>
              </a:rPr>
              <a:t>via Sarphati </a:t>
            </a:r>
            <a:r>
              <a:rPr lang="nl-NL" sz="2400" dirty="0" err="1" smtClean="0">
                <a:solidFill>
                  <a:prstClr val="black"/>
                </a:solidFill>
              </a:rPr>
              <a:t>App</a:t>
            </a:r>
            <a:endParaRPr lang="nl-NL" sz="2400" dirty="0" smtClean="0">
              <a:solidFill>
                <a:prstClr val="black"/>
              </a:solidFill>
            </a:endParaRPr>
          </a:p>
          <a:p>
            <a:pPr lvl="1">
              <a:buClr>
                <a:srgbClr val="009999"/>
              </a:buClr>
            </a:pPr>
            <a:r>
              <a:rPr lang="nl-NL" sz="2000" dirty="0">
                <a:solidFill>
                  <a:srgbClr val="009196"/>
                </a:solidFill>
              </a:rPr>
              <a:t>ontwikkeld met ouders</a:t>
            </a:r>
            <a:r>
              <a:rPr lang="nl-NL" sz="2000" dirty="0" smtClean="0">
                <a:solidFill>
                  <a:prstClr val="black"/>
                </a:solidFill>
              </a:rPr>
              <a:t> </a:t>
            </a:r>
          </a:p>
          <a:p>
            <a:pPr lvl="1">
              <a:buClr>
                <a:srgbClr val="009999"/>
              </a:buClr>
            </a:pPr>
            <a:r>
              <a:rPr lang="nl-NL" sz="2000" dirty="0">
                <a:solidFill>
                  <a:prstClr val="black"/>
                </a:solidFill>
              </a:rPr>
              <a:t>t</a:t>
            </a:r>
            <a:r>
              <a:rPr lang="nl-NL" sz="2000" dirty="0" smtClean="0">
                <a:solidFill>
                  <a:prstClr val="black"/>
                </a:solidFill>
              </a:rPr>
              <a:t>oegankelijke, meertalige informatie</a:t>
            </a:r>
          </a:p>
          <a:p>
            <a:pPr lvl="1"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ondersteund met animatie </a:t>
            </a:r>
          </a:p>
          <a:p>
            <a:pPr lvl="1">
              <a:buClr>
                <a:srgbClr val="009999"/>
              </a:buClr>
            </a:pPr>
            <a:r>
              <a:rPr lang="nl-NL" sz="2000" dirty="0" smtClean="0">
                <a:solidFill>
                  <a:prstClr val="black"/>
                </a:solidFill>
              </a:rPr>
              <a:t>registratie consent in DDJGZ</a:t>
            </a:r>
          </a:p>
          <a:p>
            <a:pPr>
              <a:buClr>
                <a:srgbClr val="009999"/>
              </a:buClr>
            </a:pPr>
            <a:endParaRPr lang="nl-NL" sz="2400" dirty="0" smtClean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r>
              <a:rPr lang="nl-NL" sz="2400" i="1" dirty="0" err="1" smtClean="0">
                <a:solidFill>
                  <a:srgbClr val="009196"/>
                </a:solidFill>
                <a:latin typeface="+mj-lt"/>
                <a:ea typeface="+mj-ea"/>
                <a:cs typeface="+mj-cs"/>
              </a:rPr>
              <a:t>gede</a:t>
            </a:r>
            <a:r>
              <a:rPr lang="nl-NL" sz="2400" i="1" dirty="0" smtClean="0">
                <a:solidFill>
                  <a:srgbClr val="009196"/>
                </a:solidFill>
                <a:latin typeface="+mj-lt"/>
                <a:ea typeface="+mj-ea"/>
                <a:cs typeface="+mj-cs"/>
              </a:rPr>
              <a:t>-identificeerde</a:t>
            </a:r>
            <a:r>
              <a:rPr lang="nl-NL" sz="2400" dirty="0" smtClean="0">
                <a:solidFill>
                  <a:srgbClr val="0091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dirty="0">
                <a:solidFill>
                  <a:srgbClr val="009196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nl-NL" sz="2400" dirty="0">
                <a:latin typeface="+mj-lt"/>
                <a:ea typeface="+mj-ea"/>
                <a:cs typeface="+mj-cs"/>
              </a:rPr>
              <a:t>voor</a:t>
            </a:r>
            <a:r>
              <a:rPr lang="nl-NL" sz="2400" dirty="0">
                <a:solidFill>
                  <a:srgbClr val="009196"/>
                </a:solidFill>
                <a:latin typeface="+mj-lt"/>
                <a:ea typeface="+mj-ea"/>
                <a:cs typeface="+mj-cs"/>
              </a:rPr>
              <a:t> wetenschappelijk onderzoek</a:t>
            </a:r>
          </a:p>
          <a:p>
            <a:pPr lvl="1">
              <a:buClr>
                <a:srgbClr val="009999"/>
              </a:buClr>
            </a:pPr>
            <a:r>
              <a:rPr lang="nl-NL" sz="2000" dirty="0">
                <a:solidFill>
                  <a:prstClr val="black"/>
                </a:solidFill>
              </a:rPr>
              <a:t>binnen de scope van de Sarphati Amsterdam </a:t>
            </a:r>
            <a:r>
              <a:rPr lang="nl-NL" sz="2000" dirty="0" err="1">
                <a:solidFill>
                  <a:prstClr val="black"/>
                </a:solidFill>
              </a:rPr>
              <a:t>onderzoeksagenda</a:t>
            </a:r>
            <a:r>
              <a:rPr lang="nl-NL" sz="2000" dirty="0">
                <a:solidFill>
                  <a:prstClr val="black"/>
                </a:solidFill>
              </a:rPr>
              <a:t> </a:t>
            </a:r>
          </a:p>
          <a:p>
            <a:pPr>
              <a:buClr>
                <a:srgbClr val="009999"/>
              </a:buClr>
            </a:pPr>
            <a:endParaRPr lang="nl-NL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009999"/>
              </a:buClr>
              <a:buFont typeface="Arial"/>
              <a:buNone/>
            </a:pPr>
            <a:endParaRPr lang="nl-NL" sz="2000" dirty="0">
              <a:solidFill>
                <a:prstClr val="black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6558581" y="1764140"/>
            <a:ext cx="2059550" cy="4002694"/>
            <a:chOff x="3024417" y="1863209"/>
            <a:chExt cx="2435145" cy="4810125"/>
          </a:xfrm>
        </p:grpSpPr>
        <p:pic>
          <p:nvPicPr>
            <p:cNvPr id="7" name="Picture 2" descr="Afbeeldingsresultaat voor iphone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0254"/>
            <a:stretch/>
          </p:blipFill>
          <p:spPr bwMode="auto">
            <a:xfrm>
              <a:off x="3024417" y="1863209"/>
              <a:ext cx="2435145" cy="481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jhall\AppData\Local\Microsoft\Windows\Temporary Internet Files\Content.Outlook\HXIEIY0Q\Image-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90" y="2466108"/>
              <a:ext cx="2122624" cy="36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246063"/>
            <a:ext cx="7524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err="1" smtClean="0"/>
              <a:t>informed</a:t>
            </a:r>
            <a:r>
              <a:rPr lang="nl-NL" sz="4800" dirty="0" smtClean="0"/>
              <a:t> consent</a:t>
            </a:r>
            <a:endParaRPr lang="nl-NL" sz="2900" dirty="0">
              <a:solidFill>
                <a:srgbClr val="0091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0" t="10305" r="27958" b="13322"/>
          <a:stretch/>
        </p:blipFill>
        <p:spPr bwMode="auto">
          <a:xfrm>
            <a:off x="2" y="0"/>
            <a:ext cx="457199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0726" y="760237"/>
            <a:ext cx="809625" cy="1581151"/>
          </a:xfrm>
        </p:spPr>
        <p:txBody>
          <a:bodyPr vert="vert270">
            <a:normAutofit fontScale="90000"/>
          </a:bodyPr>
          <a:lstStyle/>
          <a:p>
            <a:r>
              <a:rPr lang="nl-NL" dirty="0" smtClean="0"/>
              <a:t>missie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94162" y="808188"/>
            <a:ext cx="40498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dirty="0" smtClean="0">
                <a:solidFill>
                  <a:srgbClr val="008080"/>
                </a:solidFill>
              </a:rPr>
              <a:t>innovatief </a:t>
            </a:r>
            <a:r>
              <a:rPr lang="nl-NL" sz="1900" dirty="0">
                <a:solidFill>
                  <a:srgbClr val="008080"/>
                </a:solidFill>
              </a:rPr>
              <a:t>interdisciplinair </a:t>
            </a:r>
            <a:endParaRPr lang="nl-NL" sz="1900" dirty="0" smtClean="0">
              <a:solidFill>
                <a:srgbClr val="008080"/>
              </a:solidFill>
            </a:endParaRPr>
          </a:p>
          <a:p>
            <a:r>
              <a:rPr lang="nl-NL" sz="1900" dirty="0" smtClean="0">
                <a:solidFill>
                  <a:srgbClr val="008080"/>
                </a:solidFill>
              </a:rPr>
              <a:t>onderzoek </a:t>
            </a:r>
            <a:r>
              <a:rPr lang="nl-NL" sz="1400" dirty="0">
                <a:solidFill>
                  <a:srgbClr val="008080"/>
                </a:solidFill>
              </a:rPr>
              <a:t>ten behoeve van </a:t>
            </a:r>
            <a:r>
              <a:rPr lang="nl-NL" sz="1400" dirty="0" smtClean="0">
                <a:solidFill>
                  <a:srgbClr val="008080"/>
                </a:solidFill>
              </a:rPr>
              <a:t/>
            </a:r>
            <a:br>
              <a:rPr lang="nl-NL" sz="1400" dirty="0" smtClean="0">
                <a:solidFill>
                  <a:srgbClr val="008080"/>
                </a:solidFill>
              </a:rPr>
            </a:br>
            <a:r>
              <a:rPr lang="nl-NL" sz="1900" dirty="0" smtClean="0">
                <a:solidFill>
                  <a:srgbClr val="008080"/>
                </a:solidFill>
              </a:rPr>
              <a:t>effectieve</a:t>
            </a:r>
            <a:r>
              <a:rPr lang="nl-NL" dirty="0" smtClean="0">
                <a:solidFill>
                  <a:srgbClr val="008080"/>
                </a:solidFill>
              </a:rPr>
              <a:t> </a:t>
            </a:r>
            <a:r>
              <a:rPr lang="nl-NL" sz="1400" dirty="0">
                <a:solidFill>
                  <a:srgbClr val="008080"/>
                </a:solidFill>
              </a:rPr>
              <a:t>en </a:t>
            </a:r>
            <a:r>
              <a:rPr lang="nl-NL" sz="1900" dirty="0">
                <a:solidFill>
                  <a:srgbClr val="008080"/>
                </a:solidFill>
              </a:rPr>
              <a:t>duurzame preventie</a:t>
            </a:r>
            <a:r>
              <a:rPr lang="nl-NL" dirty="0">
                <a:solidFill>
                  <a:srgbClr val="008080"/>
                </a:solidFill>
              </a:rPr>
              <a:t> </a:t>
            </a:r>
            <a:endParaRPr lang="nl-NL" dirty="0" smtClean="0">
              <a:solidFill>
                <a:srgbClr val="008080"/>
              </a:solidFill>
            </a:endParaRPr>
          </a:p>
          <a:p>
            <a:r>
              <a:rPr lang="nl-NL" sz="1400" dirty="0" smtClean="0">
                <a:solidFill>
                  <a:srgbClr val="008080"/>
                </a:solidFill>
              </a:rPr>
              <a:t>van </a:t>
            </a:r>
            <a:r>
              <a:rPr lang="nl-NL" sz="1900" dirty="0">
                <a:solidFill>
                  <a:srgbClr val="008080"/>
                </a:solidFill>
              </a:rPr>
              <a:t>welvaartsziekten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420728" y="2474646"/>
            <a:ext cx="809625" cy="1581151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prstClr val="black"/>
                </a:solidFill>
              </a:rPr>
              <a:t>v</a:t>
            </a:r>
            <a:r>
              <a:rPr lang="nl-NL" dirty="0" smtClean="0">
                <a:solidFill>
                  <a:prstClr val="black"/>
                </a:solidFill>
              </a:rPr>
              <a:t>isie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420727" y="4757276"/>
            <a:ext cx="809625" cy="1581151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focus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094162" y="4834195"/>
            <a:ext cx="40361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dirty="0" smtClean="0">
                <a:solidFill>
                  <a:srgbClr val="008080"/>
                </a:solidFill>
              </a:rPr>
              <a:t>gezonde groei </a:t>
            </a:r>
            <a:r>
              <a:rPr lang="nl-NL" sz="1400" dirty="0" smtClean="0">
                <a:solidFill>
                  <a:srgbClr val="008080"/>
                </a:solidFill>
              </a:rPr>
              <a:t>en </a:t>
            </a:r>
            <a:r>
              <a:rPr lang="nl-NL" sz="1900" dirty="0" smtClean="0">
                <a:solidFill>
                  <a:srgbClr val="008080"/>
                </a:solidFill>
              </a:rPr>
              <a:t>ontwikkeling </a:t>
            </a:r>
            <a:r>
              <a:rPr lang="nl-NL" sz="1400" dirty="0" smtClean="0">
                <a:solidFill>
                  <a:srgbClr val="008080"/>
                </a:solidFill>
              </a:rPr>
              <a:t>en de </a:t>
            </a:r>
            <a:r>
              <a:rPr lang="nl-NL" sz="1900" dirty="0" smtClean="0">
                <a:solidFill>
                  <a:srgbClr val="008080"/>
                </a:solidFill>
              </a:rPr>
              <a:t>preventie </a:t>
            </a:r>
            <a:r>
              <a:rPr lang="nl-NL" sz="1400" dirty="0" smtClean="0">
                <a:solidFill>
                  <a:srgbClr val="008080"/>
                </a:solidFill>
              </a:rPr>
              <a:t>van </a:t>
            </a:r>
            <a:r>
              <a:rPr lang="nl-NL" sz="1900" dirty="0" smtClean="0">
                <a:solidFill>
                  <a:srgbClr val="008080"/>
                </a:solidFill>
              </a:rPr>
              <a:t>welvaartsziekten, </a:t>
            </a:r>
            <a:r>
              <a:rPr lang="nl-NL" sz="1400" dirty="0" smtClean="0">
                <a:solidFill>
                  <a:srgbClr val="008080"/>
                </a:solidFill>
              </a:rPr>
              <a:t>te beginnen met </a:t>
            </a:r>
            <a:r>
              <a:rPr lang="nl-NL" sz="1900" dirty="0" smtClean="0">
                <a:solidFill>
                  <a:srgbClr val="008080"/>
                </a:solidFill>
              </a:rPr>
              <a:t>overgewicht </a:t>
            </a:r>
            <a:r>
              <a:rPr lang="nl-NL" sz="1400" dirty="0" smtClean="0">
                <a:solidFill>
                  <a:srgbClr val="008080"/>
                </a:solidFill>
              </a:rPr>
              <a:t>en </a:t>
            </a:r>
            <a:r>
              <a:rPr lang="nl-NL" sz="1900" dirty="0" smtClean="0">
                <a:solidFill>
                  <a:srgbClr val="008080"/>
                </a:solidFill>
              </a:rPr>
              <a:t>obesitas </a:t>
            </a:r>
            <a:r>
              <a:rPr lang="nl-NL" sz="1400" dirty="0" smtClean="0">
                <a:solidFill>
                  <a:srgbClr val="008080"/>
                </a:solidFill>
              </a:rPr>
              <a:t>onder</a:t>
            </a:r>
            <a:r>
              <a:rPr lang="nl-NL" sz="1900" dirty="0" smtClean="0">
                <a:solidFill>
                  <a:srgbClr val="008080"/>
                </a:solidFill>
              </a:rPr>
              <a:t> kinderen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094166" y="3534068"/>
            <a:ext cx="40361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8080"/>
                </a:solidFill>
              </a:rPr>
              <a:t>om zo positief te kunnen </a:t>
            </a:r>
            <a:r>
              <a:rPr lang="nl-NL" sz="1900" dirty="0" smtClean="0">
                <a:solidFill>
                  <a:srgbClr val="008080"/>
                </a:solidFill>
              </a:rPr>
              <a:t>bijdragen</a:t>
            </a:r>
            <a:r>
              <a:rPr lang="nl-NL" dirty="0" smtClean="0">
                <a:solidFill>
                  <a:srgbClr val="008080"/>
                </a:solidFill>
              </a:rPr>
              <a:t> </a:t>
            </a:r>
            <a:r>
              <a:rPr lang="nl-NL" sz="1400" dirty="0" smtClean="0">
                <a:solidFill>
                  <a:srgbClr val="008080"/>
                </a:solidFill>
              </a:rPr>
              <a:t>aan </a:t>
            </a:r>
            <a:r>
              <a:rPr lang="nl-NL" sz="1900" dirty="0" smtClean="0">
                <a:solidFill>
                  <a:srgbClr val="008080"/>
                </a:solidFill>
              </a:rPr>
              <a:t>gezond gedrag </a:t>
            </a:r>
            <a:r>
              <a:rPr lang="nl-NL" sz="1400" dirty="0" smtClean="0">
                <a:solidFill>
                  <a:srgbClr val="008080"/>
                </a:solidFill>
              </a:rPr>
              <a:t>en de </a:t>
            </a:r>
            <a:r>
              <a:rPr lang="nl-NL" sz="1900" dirty="0" smtClean="0">
                <a:solidFill>
                  <a:srgbClr val="008080"/>
                </a:solidFill>
              </a:rPr>
              <a:t>kwaliteit van leven </a:t>
            </a:r>
            <a:r>
              <a:rPr lang="nl-NL" sz="1400" dirty="0" smtClean="0">
                <a:solidFill>
                  <a:srgbClr val="008080"/>
                </a:solidFill>
              </a:rPr>
              <a:t>van de </a:t>
            </a:r>
            <a:r>
              <a:rPr lang="nl-NL" sz="1900" dirty="0" smtClean="0">
                <a:solidFill>
                  <a:srgbClr val="008080"/>
                </a:solidFill>
              </a:rPr>
              <a:t>opgroeiende jeugd </a:t>
            </a:r>
            <a:r>
              <a:rPr lang="nl-NL" sz="1400" dirty="0" smtClean="0">
                <a:solidFill>
                  <a:srgbClr val="008080"/>
                </a:solidFill>
              </a:rPr>
              <a:t>in </a:t>
            </a:r>
            <a:r>
              <a:rPr lang="nl-NL" sz="1900" dirty="0" smtClean="0">
                <a:solidFill>
                  <a:srgbClr val="008080"/>
                </a:solidFill>
              </a:rPr>
              <a:t>Amsterdam</a:t>
            </a:r>
            <a:endParaRPr lang="nl-NL" sz="1900" dirty="0">
              <a:solidFill>
                <a:srgbClr val="00808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94162" y="2682285"/>
            <a:ext cx="40361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dirty="0" smtClean="0">
                <a:solidFill>
                  <a:srgbClr val="008080"/>
                </a:solidFill>
              </a:rPr>
              <a:t>unieke hoogwaardige onderzoeks-infrastructuur </a:t>
            </a:r>
            <a:r>
              <a:rPr lang="nl-NL" sz="1400" dirty="0" smtClean="0">
                <a:solidFill>
                  <a:srgbClr val="008080"/>
                </a:solidFill>
              </a:rPr>
              <a:t>die </a:t>
            </a:r>
            <a:r>
              <a:rPr lang="nl-NL" sz="1900" dirty="0" smtClean="0">
                <a:solidFill>
                  <a:srgbClr val="008080"/>
                </a:solidFill>
              </a:rPr>
              <a:t>excellente expertise </a:t>
            </a:r>
            <a:r>
              <a:rPr lang="nl-NL" sz="1400" dirty="0" smtClean="0">
                <a:solidFill>
                  <a:srgbClr val="008080"/>
                </a:solidFill>
              </a:rPr>
              <a:t>uit </a:t>
            </a:r>
            <a:r>
              <a:rPr lang="nl-NL" sz="1900" dirty="0" smtClean="0">
                <a:solidFill>
                  <a:srgbClr val="008080"/>
                </a:solidFill>
              </a:rPr>
              <a:t>verschillende</a:t>
            </a:r>
            <a:r>
              <a:rPr lang="nl-NL" dirty="0" smtClean="0">
                <a:solidFill>
                  <a:srgbClr val="008080"/>
                </a:solidFill>
              </a:rPr>
              <a:t> </a:t>
            </a:r>
            <a:r>
              <a:rPr lang="nl-NL" sz="1900" dirty="0" smtClean="0">
                <a:solidFill>
                  <a:srgbClr val="008080"/>
                </a:solidFill>
              </a:rPr>
              <a:t>disciplines</a:t>
            </a:r>
            <a:r>
              <a:rPr lang="nl-NL" sz="1400" dirty="0" smtClean="0">
                <a:solidFill>
                  <a:srgbClr val="008080"/>
                </a:solidFill>
              </a:rPr>
              <a:t> bij elkaar brengt</a:t>
            </a:r>
            <a:endParaRPr lang="nl-NL" sz="19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2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246063"/>
            <a:ext cx="7524751" cy="1143000"/>
          </a:xfrm>
        </p:spPr>
        <p:txBody>
          <a:bodyPr>
            <a:normAutofit fontScale="90000"/>
          </a:bodyPr>
          <a:lstStyle/>
          <a:p>
            <a:r>
              <a:rPr lang="nl-NL" sz="4800" dirty="0" err="1" smtClean="0"/>
              <a:t>informed</a:t>
            </a:r>
            <a:r>
              <a:rPr lang="nl-NL" sz="4800" dirty="0" smtClean="0"/>
              <a:t> </a:t>
            </a:r>
            <a:r>
              <a:rPr lang="nl-NL" sz="4800" dirty="0"/>
              <a:t>consent </a:t>
            </a:r>
            <a:r>
              <a:rPr lang="nl-NL" sz="4800" dirty="0" err="1"/>
              <a:t>app</a:t>
            </a:r>
            <a:r>
              <a:rPr lang="nl-NL" sz="4800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900" dirty="0" smtClean="0">
                <a:solidFill>
                  <a:srgbClr val="009196"/>
                </a:solidFill>
              </a:rPr>
              <a:t>ontwikkeld samen met ouders</a:t>
            </a:r>
            <a:endParaRPr lang="nl-NL" sz="2900" dirty="0">
              <a:solidFill>
                <a:srgbClr val="009196"/>
              </a:solidFill>
            </a:endParaRPr>
          </a:p>
        </p:txBody>
      </p:sp>
      <p:pic>
        <p:nvPicPr>
          <p:cNvPr id="3074" name="Picture 2" descr="C:\Users\jujcic\AppData\Local\Microsoft\Windows\Temporary Internet Files\Content.Outlook\GAPTF88W\totaal_groe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3874" r="2751" b="172"/>
          <a:stretch/>
        </p:blipFill>
        <p:spPr bwMode="auto">
          <a:xfrm>
            <a:off x="0" y="1628775"/>
            <a:ext cx="9144000" cy="5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800" dirty="0" smtClean="0"/>
              <a:t>Sarphati</a:t>
            </a:r>
            <a:r>
              <a:rPr lang="nl-NL" dirty="0" smtClean="0"/>
              <a:t> Cohort</a:t>
            </a:r>
            <a:br>
              <a:rPr lang="nl-NL" dirty="0" smtClean="0"/>
            </a:br>
            <a:r>
              <a:rPr lang="nl-NL" sz="2900" dirty="0" smtClean="0">
                <a:solidFill>
                  <a:srgbClr val="009196"/>
                </a:solidFill>
              </a:rPr>
              <a:t>schematisch overzicht</a:t>
            </a:r>
            <a:endParaRPr lang="nl-NL" sz="2900" dirty="0">
              <a:solidFill>
                <a:srgbClr val="009196"/>
              </a:solidFill>
            </a:endParaRPr>
          </a:p>
        </p:txBody>
      </p:sp>
      <p:pic>
        <p:nvPicPr>
          <p:cNvPr id="14" name="Picture 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7067"/>
            <a:ext cx="32893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49" y="2372782"/>
            <a:ext cx="2551113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36" y="1725092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01" y="3632038"/>
            <a:ext cx="2566987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3227376" y="2831571"/>
            <a:ext cx="2079625" cy="1633537"/>
            <a:chOff x="3227376" y="2831571"/>
            <a:chExt cx="2079625" cy="1633537"/>
          </a:xfrm>
        </p:grpSpPr>
        <p:pic>
          <p:nvPicPr>
            <p:cNvPr id="19" name="Picture 1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2831571"/>
              <a:ext cx="1633537" cy="163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76" y="3123670"/>
              <a:ext cx="20796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92" y="2086645"/>
            <a:ext cx="27638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6" y="4855105"/>
            <a:ext cx="2641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1221"/>
            <a:ext cx="30019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85" b="100000" l="0" r="99728">
                        <a14:foregroundMark x1="33583" y1="14100" x2="33583" y2="14100"/>
                        <a14:foregroundMark x1="14072" y1="36009" x2="14072" y2="36009"/>
                        <a14:foregroundMark x1="90687" y1="17137" x2="90687" y2="17137"/>
                        <a14:backgroundMark x1="884" y1="93926" x2="884" y2="93926"/>
                        <a14:backgroundMark x1="1224" y1="98265" x2="1224" y2="98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90" y="5920660"/>
            <a:ext cx="1148010" cy="3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1" y="191462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4411" y1="20536" x2="54411" y2="20536"/>
                        <a14:foregroundMark x1="39097" y1="56457" x2="39097" y2="56457"/>
                        <a14:foregroundMark x1="50247" y1="37050" x2="50247" y2="37050"/>
                        <a14:foregroundMark x1="65561" y1="38179" x2="65561" y2="38179"/>
                        <a14:foregroundMark x1="76217" y1="51164" x2="76217" y2="51164"/>
                        <a14:foregroundMark x1="87368" y1="46436" x2="87368" y2="46436"/>
                        <a14:foregroundMark x1="32604" y1="37615" x2="32604" y2="37615"/>
                        <a14:foregroundMark x1="49118" y1="88285" x2="49118" y2="88285"/>
                        <a14:backgroundMark x1="12562" y1="4587" x2="12562" y2="4587"/>
                        <a14:backgroundMark x1="11997" y1="13479" x2="11997" y2="13479"/>
                        <a14:backgroundMark x1="9033" y1="11080" x2="1341" y2="494"/>
                        <a14:backgroundMark x1="1341" y1="1694" x2="42625" y2="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25" y="5648325"/>
            <a:ext cx="632105" cy="6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5" y="341987"/>
            <a:ext cx="2825660" cy="8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914525" y="3941380"/>
            <a:ext cx="702945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infrastructuur, incl. </a:t>
            </a:r>
            <a:r>
              <a:rPr lang="nl-NL" sz="2800" dirty="0" err="1" smtClean="0"/>
              <a:t>biobank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olidFill>
                  <a:srgbClr val="008080"/>
                </a:solidFill>
              </a:rPr>
              <a:t>om onderzoek mogelijk te maken naar de ontwikkeling van </a:t>
            </a:r>
            <a:r>
              <a:rPr lang="nl-NL" sz="2800" dirty="0" err="1" smtClean="0">
                <a:solidFill>
                  <a:srgbClr val="008080"/>
                </a:solidFill>
              </a:rPr>
              <a:t>microbiota</a:t>
            </a:r>
            <a:r>
              <a:rPr lang="nl-NL" sz="2800" dirty="0" smtClean="0">
                <a:solidFill>
                  <a:srgbClr val="008080"/>
                </a:solidFill>
              </a:rPr>
              <a:t> in relatie tot gezonde groei &amp; ontwikkeling</a:t>
            </a:r>
            <a:endParaRPr lang="nl-NL" sz="2800" dirty="0">
              <a:solidFill>
                <a:srgbClr val="00808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-89787"/>
            <a:ext cx="4943475" cy="38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3" y="2987808"/>
            <a:ext cx="4067540" cy="32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448572" y="320978"/>
            <a:ext cx="80311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nl-NL" sz="3500" b="1" dirty="0" smtClean="0">
                <a:solidFill>
                  <a:srgbClr val="800080"/>
                </a:solidFill>
              </a:rPr>
              <a:t>AIMS onderzoeksdesign</a:t>
            </a:r>
            <a:endParaRPr lang="nl-NL" sz="3500" b="1" dirty="0">
              <a:solidFill>
                <a:srgbClr val="800080"/>
              </a:solidFill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2897019" y="1743522"/>
            <a:ext cx="5468127" cy="1974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p</a:t>
            </a:r>
            <a:r>
              <a:rPr lang="en-GB" dirty="0" err="1" smtClean="0"/>
              <a:t>rospectief</a:t>
            </a:r>
            <a:r>
              <a:rPr lang="en-GB" dirty="0" smtClean="0"/>
              <a:t> </a:t>
            </a:r>
            <a:r>
              <a:rPr lang="en-GB" dirty="0" err="1" smtClean="0"/>
              <a:t>geboorte</a:t>
            </a:r>
            <a:r>
              <a:rPr lang="en-GB" dirty="0" smtClean="0"/>
              <a:t> cohort</a:t>
            </a:r>
          </a:p>
          <a:p>
            <a:pPr lvl="1"/>
            <a:r>
              <a:rPr lang="en-GB" sz="2400" dirty="0" smtClean="0"/>
              <a:t>1.000 </a:t>
            </a:r>
            <a:r>
              <a:rPr lang="en-GB" sz="2400" dirty="0" err="1"/>
              <a:t>kinderen</a:t>
            </a:r>
            <a:r>
              <a:rPr lang="en-GB" sz="2400" dirty="0"/>
              <a:t> en </a:t>
            </a:r>
            <a:r>
              <a:rPr lang="en-GB" sz="2400" dirty="0" err="1"/>
              <a:t>hun</a:t>
            </a:r>
            <a:r>
              <a:rPr lang="en-GB" sz="2400" dirty="0"/>
              <a:t> </a:t>
            </a:r>
            <a:r>
              <a:rPr lang="en-GB" sz="2400" dirty="0" err="1" smtClean="0"/>
              <a:t>gezinsleden</a:t>
            </a:r>
            <a:r>
              <a:rPr lang="en-GB" sz="2400" dirty="0" smtClean="0"/>
              <a:t> </a:t>
            </a:r>
          </a:p>
          <a:p>
            <a:pPr lvl="1"/>
            <a:r>
              <a:rPr lang="nl-NL" sz="2400" dirty="0" smtClean="0"/>
              <a:t>diverse populatie Amsterdam</a:t>
            </a:r>
            <a:endParaRPr lang="en-GB" sz="2400" dirty="0" smtClean="0"/>
          </a:p>
          <a:p>
            <a:pPr lvl="1"/>
            <a:endParaRPr lang="en-GB" sz="2400" dirty="0"/>
          </a:p>
        </p:txBody>
      </p:sp>
      <p:pic>
        <p:nvPicPr>
          <p:cNvPr id="25" name="Afbeelding 2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9" b="100000" l="8475" r="100000">
                        <a14:foregroundMark x1="50000" y1="27219" x2="58475" y2="21893"/>
                        <a14:foregroundMark x1="55085" y1="25444" x2="72881" y2="23669"/>
                        <a14:foregroundMark x1="73729" y1="25444" x2="77966" y2="32544"/>
                        <a14:foregroundMark x1="78814" y1="33136" x2="71186" y2="36095"/>
                        <a14:foregroundMark x1="71186" y1="36095" x2="52542" y2="30769"/>
                        <a14:foregroundMark x1="58475" y1="34320" x2="45763" y2="23077"/>
                        <a14:foregroundMark x1="58475" y1="27219" x2="58475" y2="27219"/>
                        <a14:foregroundMark x1="71186" y1="29586" x2="71186" y2="29586"/>
                        <a14:foregroundMark x1="66949" y1="28402" x2="71186" y2="23077"/>
                        <a14:foregroundMark x1="63559" y1="24852" x2="64407" y2="34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123">
            <a:off x="799374" y="5118744"/>
            <a:ext cx="807345" cy="1022184"/>
          </a:xfrm>
          <a:prstGeom prst="rect">
            <a:avLst/>
          </a:prstGeom>
        </p:spPr>
      </p:pic>
      <p:pic>
        <p:nvPicPr>
          <p:cNvPr id="26" name="Afbeelding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84" y="430498"/>
            <a:ext cx="1136574" cy="794520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30" y="611038"/>
            <a:ext cx="1615737" cy="50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6256575" y="5873705"/>
            <a:ext cx="1273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i="1" dirty="0" err="1">
                <a:solidFill>
                  <a:srgbClr val="800080"/>
                </a:solidFill>
              </a:rPr>
              <a:t>Arrieta</a:t>
            </a:r>
            <a:r>
              <a:rPr lang="nl-NL" sz="1050" i="1" dirty="0">
                <a:solidFill>
                  <a:srgbClr val="800080"/>
                </a:solidFill>
              </a:rPr>
              <a:t> et al., </a:t>
            </a:r>
            <a:r>
              <a:rPr lang="nl-NL" sz="1050" i="1" dirty="0" smtClean="0">
                <a:solidFill>
                  <a:srgbClr val="800080"/>
                </a:solidFill>
              </a:rPr>
              <a:t/>
            </a:r>
            <a:br>
              <a:rPr lang="nl-NL" sz="1050" i="1" dirty="0" smtClean="0">
                <a:solidFill>
                  <a:srgbClr val="800080"/>
                </a:solidFill>
              </a:rPr>
            </a:br>
            <a:r>
              <a:rPr lang="nl-NL" sz="1050" i="1" dirty="0" smtClean="0">
                <a:solidFill>
                  <a:srgbClr val="800080"/>
                </a:solidFill>
              </a:rPr>
              <a:t>F</a:t>
            </a:r>
            <a:r>
              <a:rPr lang="en-US" sz="1050" i="1" dirty="0" err="1">
                <a:solidFill>
                  <a:srgbClr val="800080"/>
                </a:solidFill>
              </a:rPr>
              <a:t>ront</a:t>
            </a:r>
            <a:r>
              <a:rPr lang="en-US" sz="1050" i="1" dirty="0">
                <a:solidFill>
                  <a:srgbClr val="800080"/>
                </a:solidFill>
              </a:rPr>
              <a:t> </a:t>
            </a:r>
            <a:r>
              <a:rPr lang="en-US" sz="1050" i="1" dirty="0" err="1">
                <a:solidFill>
                  <a:srgbClr val="800080"/>
                </a:solidFill>
              </a:rPr>
              <a:t>Immunol</a:t>
            </a:r>
            <a:r>
              <a:rPr lang="en-US" sz="1050" i="1" dirty="0">
                <a:solidFill>
                  <a:srgbClr val="800080"/>
                </a:solidFill>
              </a:rPr>
              <a:t> 2014</a:t>
            </a:r>
            <a:endParaRPr lang="nl-NL" sz="105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9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-22709" y="1811030"/>
            <a:ext cx="9127945" cy="3464148"/>
            <a:chOff x="-8972550" y="-190500"/>
            <a:chExt cx="25628753" cy="90487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2550" y="-190500"/>
              <a:ext cx="12773025" cy="904875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3" y="-190500"/>
              <a:ext cx="12855730" cy="904875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3" name="Groep 12"/>
          <p:cNvGrpSpPr/>
          <p:nvPr/>
        </p:nvGrpSpPr>
        <p:grpSpPr>
          <a:xfrm>
            <a:off x="-6700" y="1811030"/>
            <a:ext cx="9144000" cy="3486150"/>
            <a:chOff x="-7319963" y="-600075"/>
            <a:chExt cx="25669876" cy="90297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19963" y="-600075"/>
              <a:ext cx="12858750" cy="902970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787" y="-581025"/>
              <a:ext cx="12811126" cy="901065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6" name="Groep 15"/>
          <p:cNvGrpSpPr/>
          <p:nvPr/>
        </p:nvGrpSpPr>
        <p:grpSpPr>
          <a:xfrm>
            <a:off x="-6701" y="1811030"/>
            <a:ext cx="9144000" cy="3486150"/>
            <a:chOff x="-5467350" y="-247650"/>
            <a:chExt cx="25131282" cy="890431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7350" y="-247650"/>
              <a:ext cx="12573000" cy="8904311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234" y="-247650"/>
              <a:ext cx="12631698" cy="8904311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-342900" y="1771078"/>
            <a:ext cx="9503744" cy="3626361"/>
            <a:chOff x="-909384" y="116114"/>
            <a:chExt cx="15126690" cy="5346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828" y="116114"/>
              <a:ext cx="7533478" cy="534670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9384" y="116114"/>
              <a:ext cx="7593212" cy="5346700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oep 5"/>
          <p:cNvGrpSpPr/>
          <p:nvPr/>
        </p:nvGrpSpPr>
        <p:grpSpPr>
          <a:xfrm>
            <a:off x="-13548" y="-9525"/>
            <a:ext cx="9163050" cy="6867525"/>
            <a:chOff x="-3195192" y="323850"/>
            <a:chExt cx="9163050" cy="6867525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5192" y="323850"/>
              <a:ext cx="9163050" cy="686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74" y="1771078"/>
              <a:ext cx="5361384" cy="3781229"/>
            </a:xfrm>
            <a:prstGeom prst="rect">
              <a:avLst/>
            </a:prstGeom>
            <a:noFill/>
            <a:ln w="9525">
              <a:solidFill>
                <a:srgbClr val="7065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78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think big start small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86250" l="0" r="96800">
                        <a14:foregroundMark x1="53800" y1="77000" x2="53800" y2="77000"/>
                        <a14:foregroundMark x1="44600" y1="50500" x2="44600" y2="50500"/>
                        <a14:foregroundMark x1="41200" y1="48500" x2="41200" y2="48500"/>
                        <a14:foregroundMark x1="65000" y1="41000" x2="65000" y2="41000"/>
                        <a14:foregroundMark x1="67600" y1="40500" x2="67600" y2="40500"/>
                        <a14:foregroundMark x1="69600" y1="40500" x2="69600" y2="40500"/>
                        <a14:foregroundMark x1="71600" y1="41750" x2="71600" y2="41750"/>
                        <a14:foregroundMark x1="25400" y1="75750" x2="25400" y2="75750"/>
                        <a14:foregroundMark x1="20400" y1="63250" x2="20400" y2="63250"/>
                        <a14:foregroundMark x1="15800" y1="58750" x2="15800" y2="58750"/>
                        <a14:foregroundMark x1="94800" y1="38750" x2="94800" y2="38750"/>
                        <a14:foregroundMark x1="1000" y1="63500" x2="73200" y2="29000"/>
                        <a14:foregroundMark x1="74400" y1="29000" x2="96800" y2="29250"/>
                        <a14:foregroundMark x1="95800" y1="29250" x2="95600" y2="85500"/>
                        <a14:foregroundMark x1="4000" y1="62500" x2="4200" y2="85500"/>
                        <a14:foregroundMark x1="4800" y1="84500" x2="95400" y2="86000"/>
                        <a14:foregroundMark x1="68400" y1="69250" x2="68400" y2="69250"/>
                        <a14:foregroundMark x1="64800" y1="58250" x2="64800" y2="58250"/>
                        <a14:foregroundMark x1="22600" y1="57500" x2="22600" y2="57500"/>
                        <a14:foregroundMark x1="24000" y1="56250" x2="33000" y2="58000"/>
                        <a14:foregroundMark x1="33000" y1="58250" x2="34400" y2="83000"/>
                        <a14:foregroundMark x1="28200" y1="58000" x2="25400" y2="75250"/>
                        <a14:foregroundMark x1="16000" y1="59000" x2="8800" y2="78000"/>
                        <a14:foregroundMark x1="36800" y1="46750" x2="40400" y2="76750"/>
                        <a14:foregroundMark x1="41800" y1="49750" x2="48000" y2="72000"/>
                        <a14:foregroundMark x1="45600" y1="50750" x2="58600" y2="76000"/>
                        <a14:foregroundMark x1="56800" y1="37000" x2="57400" y2="75000"/>
                        <a14:foregroundMark x1="66800" y1="32750" x2="67800" y2="84750"/>
                        <a14:foregroundMark x1="77800" y1="31000" x2="81200" y2="84000"/>
                        <a14:foregroundMark x1="88200" y1="30250" x2="90000" y2="85250"/>
                        <a14:foregroundMark x1="70600" y1="43500" x2="71600" y2="81000"/>
                        <a14:foregroundMark x1="73800" y1="46750" x2="74600" y2="79250"/>
                        <a14:foregroundMark x1="48600" y1="44750" x2="48600" y2="44750"/>
                        <a14:foregroundMark x1="55200" y1="48750" x2="55200" y2="48750"/>
                        <a14:foregroundMark x1="53400" y1="51250" x2="53400" y2="51250"/>
                        <a14:foregroundMark x1="86200" y1="44500" x2="86000" y2="53000"/>
                        <a14:foregroundMark x1="86600" y1="55500" x2="85200" y2="70750"/>
                        <a14:foregroundMark x1="50000" y1="60000" x2="49800" y2="69000"/>
                        <a14:foregroundMark x1="48800" y1="59000" x2="52000" y2="59750"/>
                        <a14:foregroundMark x1="51200" y1="58250" x2="63600" y2="58750"/>
                        <a14:foregroundMark x1="43000" y1="59250" x2="49400" y2="57000"/>
                        <a14:foregroundMark x1="48400" y1="57000" x2="48800" y2="7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41" b="13250"/>
          <a:stretch/>
        </p:blipFill>
        <p:spPr bwMode="auto">
          <a:xfrm>
            <a:off x="5848588" y="4796711"/>
            <a:ext cx="3297360" cy="15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think big start small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0250" r="37046" b="65164"/>
          <a:stretch/>
        </p:blipFill>
        <p:spPr bwMode="auto">
          <a:xfrm>
            <a:off x="5911064" y="4481952"/>
            <a:ext cx="1586204" cy="6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4800" smtClean="0">
                <a:solidFill>
                  <a:srgbClr val="009196"/>
                </a:solidFill>
              </a:rPr>
              <a:t>plannen </a:t>
            </a:r>
            <a:r>
              <a:rPr lang="nl-NL" sz="4800" dirty="0" smtClean="0">
                <a:solidFill>
                  <a:srgbClr val="009196"/>
                </a:solidFill>
              </a:rPr>
              <a:t>2019-2020 </a:t>
            </a:r>
            <a:endParaRPr lang="nl-NL" sz="4800" dirty="0">
              <a:solidFill>
                <a:srgbClr val="009196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521726" y="1600200"/>
            <a:ext cx="7526581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nl-NL" sz="2400" dirty="0" smtClean="0"/>
              <a:t>uitrol </a:t>
            </a:r>
            <a:r>
              <a:rPr lang="nl-NL" sz="2400" dirty="0" err="1" smtClean="0"/>
              <a:t>informed</a:t>
            </a:r>
            <a:r>
              <a:rPr lang="nl-NL" sz="2400" dirty="0" smtClean="0"/>
              <a:t> consent procedure op alle 22 </a:t>
            </a:r>
            <a:r>
              <a:rPr lang="nl-NL" sz="2400" dirty="0" err="1" smtClean="0"/>
              <a:t>OKT’s</a:t>
            </a:r>
            <a:r>
              <a:rPr lang="nl-NL" sz="2400" dirty="0" smtClean="0"/>
              <a:t> en SAG locaties in Amsterdam </a:t>
            </a:r>
          </a:p>
          <a:p>
            <a:pPr marL="342900" lvl="1" indent="-342900">
              <a:buFont typeface="Arial"/>
              <a:buChar char="•"/>
            </a:pPr>
            <a:r>
              <a:rPr lang="nl-NL" sz="2400" dirty="0" smtClean="0"/>
              <a:t>wijkgerichte wervingsstrategie</a:t>
            </a:r>
          </a:p>
          <a:p>
            <a:pPr marL="342900" lvl="1" indent="-342900">
              <a:buFont typeface="Arial"/>
              <a:buChar char="•"/>
            </a:pPr>
            <a:r>
              <a:rPr lang="nl-NL" sz="2400" dirty="0" smtClean="0"/>
              <a:t>Sarphati Cohort dataverzameling 4-12 jarigen</a:t>
            </a:r>
          </a:p>
          <a:p>
            <a:pPr marL="342900" lvl="1" indent="-342900">
              <a:buFont typeface="Arial"/>
              <a:buChar char="•"/>
            </a:pPr>
            <a:r>
              <a:rPr lang="nl-NL" sz="2400" dirty="0"/>
              <a:t>s</a:t>
            </a:r>
            <a:r>
              <a:rPr lang="nl-NL" sz="2400" dirty="0" smtClean="0"/>
              <a:t>tart werving AIMS in Oost en Nieuw-West</a:t>
            </a:r>
          </a:p>
          <a:p>
            <a:pPr marL="342900" lvl="1" indent="-342900">
              <a:buFont typeface="Arial"/>
              <a:buChar char="•"/>
            </a:pPr>
            <a:r>
              <a:rPr lang="nl-NL" sz="2400" dirty="0"/>
              <a:t>s</a:t>
            </a:r>
            <a:r>
              <a:rPr lang="nl-NL" sz="2400" dirty="0" smtClean="0"/>
              <a:t>tart werving Sarphati </a:t>
            </a:r>
            <a:r>
              <a:rPr lang="nl-NL" sz="2400" dirty="0" err="1" smtClean="0"/>
              <a:t>Diaries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2107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0" t="10305" r="27958" b="13322"/>
          <a:stretch/>
        </p:blipFill>
        <p:spPr bwMode="auto">
          <a:xfrm>
            <a:off x="4572002" y="0"/>
            <a:ext cx="457199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586191" y="1968515"/>
            <a:ext cx="253430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nl-NL" sz="3200" dirty="0" smtClean="0">
                <a:solidFill>
                  <a:srgbClr val="009196"/>
                </a:solidFill>
                <a:ea typeface="Corbel" charset="0"/>
                <a:cs typeface="Corbel" charset="0"/>
              </a:rPr>
              <a:t>Dank voor </a:t>
            </a:r>
          </a:p>
          <a:p>
            <a:pPr defTabSz="914400">
              <a:defRPr/>
            </a:pPr>
            <a:r>
              <a:rPr lang="nl-NL" sz="3200" dirty="0" smtClean="0">
                <a:solidFill>
                  <a:srgbClr val="009196"/>
                </a:solidFill>
                <a:ea typeface="Corbel" charset="0"/>
                <a:cs typeface="Corbel" charset="0"/>
              </a:rPr>
              <a:t>uw aandacht!</a:t>
            </a:r>
            <a:endParaRPr lang="en-GB" sz="3200" dirty="0">
              <a:solidFill>
                <a:srgbClr val="009196"/>
              </a:solidFill>
              <a:ea typeface="Corbel" charset="0"/>
              <a:cs typeface="Corbel" charset="0"/>
            </a:endParaRPr>
          </a:p>
          <a:p>
            <a:endParaRPr lang="nl-NL" sz="1900" dirty="0">
              <a:solidFill>
                <a:srgbClr val="00919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6191" y="4782424"/>
            <a:ext cx="2985811" cy="177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rgbClr val="009196"/>
                </a:solidFill>
                <a:ea typeface="Corbel" charset="0"/>
                <a:cs typeface="Corbel" charset="0"/>
              </a:rPr>
              <a:t>Meer </a:t>
            </a:r>
            <a:r>
              <a:rPr lang="en-GB" sz="1800" dirty="0" err="1" smtClean="0">
                <a:solidFill>
                  <a:srgbClr val="009196"/>
                </a:solidFill>
                <a:ea typeface="Corbel" charset="0"/>
                <a:cs typeface="Corbel" charset="0"/>
              </a:rPr>
              <a:t>informatie</a:t>
            </a:r>
            <a:r>
              <a:rPr lang="en-GB" sz="1800" dirty="0" smtClean="0">
                <a:solidFill>
                  <a:srgbClr val="009196"/>
                </a:solidFill>
                <a:ea typeface="Corbel" charset="0"/>
                <a:cs typeface="Corbel" charset="0"/>
              </a:rPr>
              <a:t>?</a:t>
            </a:r>
            <a:endParaRPr lang="en-GB" sz="1800" dirty="0">
              <a:solidFill>
                <a:srgbClr val="009196"/>
              </a:solidFill>
              <a:ea typeface="Corbel" charset="0"/>
              <a:cs typeface="Corbel" charset="0"/>
              <a:hlinkClick r:id="rId5"/>
            </a:endParaRPr>
          </a:p>
          <a:p>
            <a:pPr marL="0" indent="0">
              <a:buFont typeface="Arial"/>
              <a:buNone/>
            </a:pPr>
            <a:r>
              <a:rPr lang="en-GB" sz="1600" dirty="0" smtClean="0">
                <a:solidFill>
                  <a:srgbClr val="006666"/>
                </a:solidFill>
                <a:hlinkClick r:id="rId5"/>
              </a:rPr>
              <a:t>www.sarphati.amsterdam</a:t>
            </a:r>
            <a:r>
              <a:rPr lang="en-GB" sz="1600" dirty="0" smtClean="0">
                <a:solidFill>
                  <a:srgbClr val="006666"/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GB" sz="1600" dirty="0" smtClean="0">
                <a:solidFill>
                  <a:srgbClr val="006666"/>
                </a:solidFill>
                <a:hlinkClick r:id="rId6"/>
              </a:rPr>
              <a:t>www.sarphaticohort.nl</a:t>
            </a:r>
            <a:endParaRPr lang="en-GB" sz="1600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6666"/>
                </a:solidFill>
                <a:hlinkClick r:id="rId7"/>
              </a:rPr>
              <a:t>www.aimsonderzoek.nl</a:t>
            </a:r>
            <a:r>
              <a:rPr lang="en-GB" sz="1600" dirty="0" smtClean="0">
                <a:solidFill>
                  <a:srgbClr val="006666"/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endParaRPr lang="en-GB" sz="1600" dirty="0" smtClean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Afbeeldingsresultaat voor vier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Sarphati Amsterdam</a:t>
            </a:r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78" y="1503364"/>
            <a:ext cx="5367772" cy="45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5"/>
          <p:cNvSpPr/>
          <p:nvPr/>
        </p:nvSpPr>
        <p:spPr>
          <a:xfrm>
            <a:off x="3907476" y="3284474"/>
            <a:ext cx="1953878" cy="1036869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877425" y="3610783"/>
            <a:ext cx="195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" cmpd="sng">
                  <a:noFill/>
                </a:ln>
                <a:solidFill>
                  <a:srgbClr val="006666"/>
                </a:solidFill>
                <a:latin typeface="Arial"/>
                <a:cs typeface="Arial"/>
              </a:rPr>
              <a:t>SARPHATI</a:t>
            </a:r>
            <a:endParaRPr lang="en-US" b="1" dirty="0">
              <a:ln w="1270" cmpd="sng">
                <a:noFill/>
              </a:ln>
              <a:solidFill>
                <a:srgbClr val="006666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27"/>
          <p:cNvCxnSpPr/>
          <p:nvPr/>
        </p:nvCxnSpPr>
        <p:spPr>
          <a:xfrm flipV="1">
            <a:off x="5314346" y="1598915"/>
            <a:ext cx="799170" cy="206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8"/>
          <p:cNvSpPr/>
          <p:nvPr/>
        </p:nvSpPr>
        <p:spPr>
          <a:xfrm>
            <a:off x="6113516" y="5097517"/>
            <a:ext cx="18581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prstClr val="black"/>
                </a:solidFill>
              </a:rPr>
              <a:t>w</a:t>
            </a:r>
            <a:r>
              <a:rPr lang="nl-NL" sz="1050" dirty="0" smtClean="0">
                <a:solidFill>
                  <a:prstClr val="black"/>
                </a:solidFill>
              </a:rPr>
              <a:t>aardevolle kennis en toonaangevend onderzoek</a:t>
            </a:r>
            <a:endParaRPr lang="nl-NL" sz="105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29"/>
          <p:cNvCxnSpPr/>
          <p:nvPr/>
        </p:nvCxnSpPr>
        <p:spPr>
          <a:xfrm flipV="1">
            <a:off x="6113516" y="4465519"/>
            <a:ext cx="0" cy="839613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2"/>
          <p:cNvSpPr/>
          <p:nvPr/>
        </p:nvSpPr>
        <p:spPr>
          <a:xfrm>
            <a:off x="2095273" y="4885326"/>
            <a:ext cx="109379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prstClr val="black"/>
                </a:solidFill>
              </a:rPr>
              <a:t>b</a:t>
            </a:r>
            <a:r>
              <a:rPr lang="nl-NL" sz="1050" dirty="0" smtClean="0">
                <a:solidFill>
                  <a:prstClr val="black"/>
                </a:solidFill>
              </a:rPr>
              <a:t>etrokkenheid, innovatie en oplossingen</a:t>
            </a:r>
            <a:endParaRPr lang="nl-NL" sz="105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33"/>
          <p:cNvCxnSpPr/>
          <p:nvPr/>
        </p:nvCxnSpPr>
        <p:spPr>
          <a:xfrm flipV="1">
            <a:off x="3281195" y="4959829"/>
            <a:ext cx="799170" cy="206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35"/>
          <p:cNvSpPr/>
          <p:nvPr/>
        </p:nvSpPr>
        <p:spPr>
          <a:xfrm>
            <a:off x="2413805" y="1609936"/>
            <a:ext cx="11051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 smtClean="0">
                <a:solidFill>
                  <a:prstClr val="black"/>
                </a:solidFill>
              </a:rPr>
              <a:t>Living Lab en startfinanciering</a:t>
            </a:r>
            <a:endParaRPr lang="nl-NL" sz="105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36"/>
          <p:cNvCxnSpPr/>
          <p:nvPr/>
        </p:nvCxnSpPr>
        <p:spPr>
          <a:xfrm flipV="1">
            <a:off x="2511770" y="2098615"/>
            <a:ext cx="0" cy="1049312"/>
          </a:xfrm>
          <a:prstGeom prst="line">
            <a:avLst/>
          </a:prstGeom>
          <a:ln w="9525" cmpd="sng">
            <a:solidFill>
              <a:schemeClr val="tx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8"/>
          <p:cNvGrpSpPr/>
          <p:nvPr/>
        </p:nvGrpSpPr>
        <p:grpSpPr>
          <a:xfrm>
            <a:off x="6473471" y="2816501"/>
            <a:ext cx="1274643" cy="1930676"/>
            <a:chOff x="7202081" y="1617620"/>
            <a:chExt cx="1274643" cy="1930676"/>
          </a:xfrm>
        </p:grpSpPr>
        <p:sp>
          <p:nvSpPr>
            <p:cNvPr id="21" name="Oval 31"/>
            <p:cNvSpPr/>
            <p:nvPr/>
          </p:nvSpPr>
          <p:spPr>
            <a:xfrm>
              <a:off x="7202081" y="1617620"/>
              <a:ext cx="480996" cy="480995"/>
            </a:xfrm>
            <a:prstGeom prst="ellipse">
              <a:avLst/>
            </a:prstGeom>
            <a:ln w="19050" cmpd="sng">
              <a:solidFill>
                <a:srgbClr val="A6A6A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0800" rIns="0" rtlCol="0" anchor="ctr"/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VU</a:t>
              </a:r>
            </a:p>
          </p:txBody>
        </p:sp>
        <p:sp>
          <p:nvSpPr>
            <p:cNvPr id="22" name="Oval 34"/>
            <p:cNvSpPr/>
            <p:nvPr/>
          </p:nvSpPr>
          <p:spPr>
            <a:xfrm>
              <a:off x="7731180" y="2864884"/>
              <a:ext cx="480996" cy="480995"/>
            </a:xfrm>
            <a:prstGeom prst="ellipse">
              <a:avLst/>
            </a:prstGeom>
            <a:ln w="19050" cmpd="sng">
              <a:solidFill>
                <a:srgbClr val="A6A6A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0800" rIns="0" rtlCol="0" anchor="ctr"/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UVA</a:t>
              </a:r>
            </a:p>
          </p:txBody>
        </p:sp>
        <p:sp>
          <p:nvSpPr>
            <p:cNvPr id="23" name="Oval 37"/>
            <p:cNvSpPr/>
            <p:nvPr/>
          </p:nvSpPr>
          <p:spPr>
            <a:xfrm>
              <a:off x="7202084" y="3067301"/>
              <a:ext cx="480996" cy="480995"/>
            </a:xfrm>
            <a:prstGeom prst="ellipse">
              <a:avLst/>
            </a:prstGeom>
            <a:ln w="19050" cmpd="sng">
              <a:solidFill>
                <a:srgbClr val="A6A6A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0800" rIns="0" rtlCol="0" anchor="ctr"/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AMC</a:t>
              </a:r>
            </a:p>
          </p:txBody>
        </p:sp>
        <p:sp>
          <p:nvSpPr>
            <p:cNvPr id="24" name="Oval 42"/>
            <p:cNvSpPr/>
            <p:nvPr/>
          </p:nvSpPr>
          <p:spPr>
            <a:xfrm>
              <a:off x="7731180" y="1817685"/>
              <a:ext cx="480996" cy="480995"/>
            </a:xfrm>
            <a:prstGeom prst="ellipse">
              <a:avLst/>
            </a:prstGeom>
            <a:ln w="19050" cmpd="sng">
              <a:solidFill>
                <a:srgbClr val="A6A6A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0800" rIns="0" rtlCol="0" anchor="ctr"/>
            <a:lstStyle/>
            <a:p>
              <a:pPr algn="ctr"/>
              <a:r>
                <a:rPr lang="en-US" sz="900" dirty="0" err="1">
                  <a:solidFill>
                    <a:prstClr val="black"/>
                  </a:solidFill>
                  <a:latin typeface="Arial"/>
                  <a:cs typeface="Arial"/>
                </a:rPr>
                <a:t>Vumc</a:t>
              </a:r>
              <a:endParaRPr lang="en-US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7995728" y="2335789"/>
              <a:ext cx="480996" cy="480995"/>
            </a:xfrm>
            <a:prstGeom prst="ellipse">
              <a:avLst/>
            </a:prstGeom>
            <a:ln w="19050" cmpd="sng">
              <a:solidFill>
                <a:srgbClr val="A6A6A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10800" rIns="0" rtlCol="0" anchor="ctr"/>
            <a:lstStyle/>
            <a:p>
              <a:pPr algn="ctr"/>
              <a:r>
                <a:rPr lang="en-US" sz="900" dirty="0" err="1">
                  <a:solidFill>
                    <a:prstClr val="black"/>
                  </a:solidFill>
                  <a:latin typeface="Arial"/>
                  <a:cs typeface="Arial"/>
                </a:rPr>
                <a:t>HvA</a:t>
              </a:r>
              <a:endParaRPr lang="en-US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6120551" y="1391166"/>
            <a:ext cx="1667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prstClr val="black"/>
                </a:solidFill>
              </a:rPr>
              <a:t>vertrouwen, draagvlak en steun</a:t>
            </a:r>
            <a:endParaRPr lang="nl-NL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80" y="248651"/>
            <a:ext cx="6870526" cy="1143000"/>
          </a:xfrm>
        </p:spPr>
        <p:txBody>
          <a:bodyPr>
            <a:normAutofit fontScale="90000"/>
          </a:bodyPr>
          <a:lstStyle/>
          <a:p>
            <a:r>
              <a:rPr lang="nl-NL" sz="3100" dirty="0"/>
              <a:t>i</a:t>
            </a:r>
            <a:r>
              <a:rPr lang="nl-NL" sz="3100" dirty="0" smtClean="0"/>
              <a:t>n de geest van 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600" dirty="0">
                <a:solidFill>
                  <a:srgbClr val="009196"/>
                </a:solidFill>
              </a:rPr>
              <a:t>Samuel Sarphati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6809853" y="79560"/>
            <a:ext cx="23717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Samuel Sarphati </a:t>
            </a:r>
            <a:br>
              <a:rPr lang="nl-NL" dirty="0">
                <a:solidFill>
                  <a:prstClr val="white"/>
                </a:solidFill>
              </a:rPr>
            </a:br>
            <a:r>
              <a:rPr lang="nl-NL" sz="1100" dirty="0">
                <a:solidFill>
                  <a:prstClr val="white"/>
                </a:solidFill>
              </a:rPr>
              <a:t>(1813-1866)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Tijdelijke aanduiding voor inhoud 2"/>
          <p:cNvSpPr>
            <a:spLocks noGrp="1"/>
          </p:cNvSpPr>
          <p:nvPr>
            <p:ph idx="1"/>
          </p:nvPr>
        </p:nvSpPr>
        <p:spPr>
          <a:xfrm>
            <a:off x="976453" y="2627608"/>
            <a:ext cx="7577976" cy="3038314"/>
          </a:xfrm>
        </p:spPr>
        <p:txBody>
          <a:bodyPr>
            <a:noAutofit/>
          </a:bodyPr>
          <a:lstStyle/>
          <a:p>
            <a:r>
              <a:rPr lang="nl-NL" sz="2400" dirty="0"/>
              <a:t>Amsterdamse armendokter, ondernemer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en visionair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dirty="0"/>
              <a:t>s</a:t>
            </a:r>
            <a:r>
              <a:rPr lang="nl-NL" sz="2400" dirty="0" smtClean="0"/>
              <a:t>limme </a:t>
            </a:r>
            <a:r>
              <a:rPr lang="nl-NL" sz="2400" dirty="0"/>
              <a:t>combinatie van wetenschap, eigen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initiatief </a:t>
            </a:r>
            <a:r>
              <a:rPr lang="nl-NL" sz="2400" dirty="0"/>
              <a:t>en bestuur</a:t>
            </a:r>
          </a:p>
          <a:p>
            <a:endParaRPr lang="nl-NL" sz="2400" dirty="0" smtClean="0"/>
          </a:p>
          <a:p>
            <a:r>
              <a:rPr lang="nl-NL" sz="2400" dirty="0"/>
              <a:t>v</a:t>
            </a:r>
            <a:r>
              <a:rPr lang="nl-NL" sz="2400" dirty="0" smtClean="0"/>
              <a:t>ernieuwende </a:t>
            </a:r>
            <a:r>
              <a:rPr lang="nl-NL" sz="2400" dirty="0"/>
              <a:t>en baanbrekende strategieën </a:t>
            </a:r>
            <a:r>
              <a:rPr lang="nl-NL" sz="2400" dirty="0">
                <a:sym typeface="Wingdings" pitchFamily="2" charset="2"/>
              </a:rPr>
              <a:t> </a:t>
            </a:r>
            <a:br>
              <a:rPr lang="nl-NL" sz="2400" dirty="0">
                <a:sym typeface="Wingdings" pitchFamily="2" charset="2"/>
              </a:rPr>
            </a:br>
            <a:r>
              <a:rPr lang="nl-NL" sz="2400" dirty="0"/>
              <a:t>onderliggende oorzaken van ziekten breed aanpakken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82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1"/>
            <a:ext cx="5465812" cy="343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411" y="321254"/>
            <a:ext cx="4099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>
                <a:solidFill>
                  <a:prstClr val="black"/>
                </a:solidFill>
              </a:rPr>
              <a:t>tijden veranderen</a:t>
            </a:r>
            <a:r>
              <a:rPr lang="nl-NL" sz="3200" dirty="0">
                <a:solidFill>
                  <a:prstClr val="black"/>
                </a:solidFill>
              </a:rPr>
              <a:t>…</a:t>
            </a:r>
            <a:r>
              <a:rPr lang="nl-NL" sz="3200" dirty="0" smtClean="0">
                <a:solidFill>
                  <a:prstClr val="black"/>
                </a:solidFill>
              </a:rPr>
              <a:t/>
            </a:r>
            <a:br>
              <a:rPr lang="nl-NL" sz="3200" dirty="0" smtClean="0">
                <a:solidFill>
                  <a:prstClr val="black"/>
                </a:solidFill>
              </a:rPr>
            </a:b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550647" y="4149080"/>
            <a:ext cx="567961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>
                <a:solidFill>
                  <a:prstClr val="black"/>
                </a:solidFill>
              </a:rPr>
              <a:t>overgewicht/obesitas:</a:t>
            </a:r>
            <a:r>
              <a:rPr lang="nl-NL" sz="2200" i="1" dirty="0">
                <a:solidFill>
                  <a:prstClr val="black"/>
                </a:solidFill>
              </a:rPr>
              <a:t> epidemie van deze tijd</a:t>
            </a:r>
          </a:p>
          <a:p>
            <a:endParaRPr lang="nl-NL" sz="2200" i="1" dirty="0">
              <a:solidFill>
                <a:prstClr val="black"/>
              </a:solidFill>
            </a:endParaRPr>
          </a:p>
          <a:p>
            <a:r>
              <a:rPr lang="nl-NL" sz="2200" dirty="0">
                <a:solidFill>
                  <a:prstClr val="black"/>
                </a:solidFill>
              </a:rPr>
              <a:t>met name onder lage SES groepen</a:t>
            </a:r>
          </a:p>
          <a:p>
            <a:endParaRPr lang="nl-NL" sz="2200" dirty="0">
              <a:solidFill>
                <a:prstClr val="black"/>
              </a:solidFill>
            </a:endParaRPr>
          </a:p>
          <a:p>
            <a:r>
              <a:rPr lang="nl-NL" sz="2200" dirty="0">
                <a:solidFill>
                  <a:prstClr val="black"/>
                </a:solidFill>
              </a:rPr>
              <a:t>risicofactor chronische aandoeningen </a:t>
            </a:r>
            <a:r>
              <a:rPr lang="nl-NL" sz="2400" dirty="0">
                <a:solidFill>
                  <a:prstClr val="black"/>
                </a:solidFill>
              </a:rPr>
              <a:t/>
            </a:r>
            <a:br>
              <a:rPr lang="nl-NL" sz="2400" dirty="0">
                <a:solidFill>
                  <a:prstClr val="black"/>
                </a:solidFill>
              </a:rPr>
            </a:br>
            <a:r>
              <a:rPr lang="nl-NL" sz="1200" dirty="0">
                <a:solidFill>
                  <a:prstClr val="black"/>
                </a:solidFill>
              </a:rPr>
              <a:t>(diabetes, hart- en vaatziekten, kanker, neurodegeneratieve ziekten)</a:t>
            </a:r>
          </a:p>
          <a:p>
            <a:endParaRPr lang="nl-NL" sz="2400" dirty="0" smtClean="0">
              <a:solidFill>
                <a:prstClr val="black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531195" y="3526131"/>
            <a:ext cx="24061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>
                <a:solidFill>
                  <a:srgbClr val="000000"/>
                </a:solidFill>
              </a:rPr>
              <a:t>Goudsbloemgracht, 2e helft 19e eeuw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" y="4221087"/>
            <a:ext cx="3509300" cy="262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75411" y="4003410"/>
            <a:ext cx="25390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dirty="0" smtClean="0">
                <a:solidFill>
                  <a:srgbClr val="000000"/>
                </a:solidFill>
              </a:rPr>
              <a:t>Goudsbloemgracht: Willemsstraat, 2011</a:t>
            </a:r>
            <a:endParaRPr lang="nl-N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onderzoek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sz="2600" dirty="0" smtClean="0">
                <a:solidFill>
                  <a:prstClr val="black"/>
                </a:solidFill>
              </a:rPr>
              <a:t>ten </a:t>
            </a:r>
            <a:r>
              <a:rPr lang="en-GB" sz="2600" dirty="0" err="1" smtClean="0">
                <a:solidFill>
                  <a:prstClr val="black"/>
                </a:solidFill>
              </a:rPr>
              <a:t>behoeve</a:t>
            </a:r>
            <a:r>
              <a:rPr lang="en-GB" sz="2600" dirty="0" smtClean="0">
                <a:solidFill>
                  <a:prstClr val="black"/>
                </a:solidFill>
              </a:rPr>
              <a:t> van </a:t>
            </a:r>
            <a:r>
              <a:rPr lang="en-GB" dirty="0" err="1" smtClean="0">
                <a:solidFill>
                  <a:prstClr val="black"/>
                </a:solidFill>
              </a:rPr>
              <a:t>effectieve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sz="2600" dirty="0" smtClean="0">
                <a:solidFill>
                  <a:prstClr val="black"/>
                </a:solidFill>
              </a:rPr>
              <a:t>en </a:t>
            </a:r>
            <a:r>
              <a:rPr lang="en-GB" dirty="0" err="1" smtClean="0">
                <a:solidFill>
                  <a:srgbClr val="009196"/>
                </a:solidFill>
              </a:rPr>
              <a:t>duurzame</a:t>
            </a:r>
            <a:r>
              <a:rPr lang="en-GB" dirty="0" smtClean="0">
                <a:solidFill>
                  <a:srgbClr val="009196"/>
                </a:solidFill>
              </a:rPr>
              <a:t> </a:t>
            </a:r>
            <a:r>
              <a:rPr lang="en-GB" dirty="0" err="1" smtClean="0">
                <a:solidFill>
                  <a:srgbClr val="009196"/>
                </a:solidFill>
              </a:rPr>
              <a:t>preventie</a:t>
            </a:r>
            <a:r>
              <a:rPr lang="en-GB" dirty="0" smtClean="0">
                <a:solidFill>
                  <a:srgbClr val="009196"/>
                </a:solidFill>
              </a:rPr>
              <a:t> </a:t>
            </a:r>
            <a:endParaRPr lang="en-GB" dirty="0">
              <a:solidFill>
                <a:srgbClr val="009196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8" y="1358724"/>
            <a:ext cx="7902444" cy="501788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32050" y="6419430"/>
            <a:ext cx="392575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50" dirty="0" err="1" smtClean="0">
                <a:solidFill>
                  <a:prstClr val="black"/>
                </a:solidFill>
              </a:rPr>
              <a:t>international</a:t>
            </a:r>
            <a:r>
              <a:rPr lang="nl-NL" sz="1050" dirty="0" smtClean="0">
                <a:solidFill>
                  <a:prstClr val="black"/>
                </a:solidFill>
              </a:rPr>
              <a:t> diabetes </a:t>
            </a:r>
            <a:r>
              <a:rPr lang="nl-NL" sz="1050" dirty="0" err="1" smtClean="0">
                <a:solidFill>
                  <a:prstClr val="black"/>
                </a:solidFill>
              </a:rPr>
              <a:t>federation</a:t>
            </a:r>
            <a:r>
              <a:rPr lang="nl-NL" sz="1050" dirty="0">
                <a:solidFill>
                  <a:prstClr val="black"/>
                </a:solidFill>
              </a:rPr>
              <a:t>, 2015 (http://www.diabetesatlas.org</a:t>
            </a:r>
            <a:r>
              <a:rPr lang="nl-NL" sz="1050" dirty="0" smtClean="0">
                <a:solidFill>
                  <a:prstClr val="black"/>
                </a:solidFill>
              </a:rPr>
              <a:t>/)</a:t>
            </a:r>
            <a:endParaRPr lang="nl-NL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DOl0OvLWAAAqMSX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/>
          <a:stretch/>
        </p:blipFill>
        <p:spPr bwMode="auto">
          <a:xfrm>
            <a:off x="422951" y="1678012"/>
            <a:ext cx="8525106" cy="46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onderzoek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sz="2600" dirty="0" smtClean="0">
                <a:solidFill>
                  <a:prstClr val="black"/>
                </a:solidFill>
              </a:rPr>
              <a:t>ten </a:t>
            </a:r>
            <a:r>
              <a:rPr lang="en-GB" sz="2600" dirty="0" err="1" smtClean="0">
                <a:solidFill>
                  <a:prstClr val="black"/>
                </a:solidFill>
              </a:rPr>
              <a:t>behoeve</a:t>
            </a:r>
            <a:r>
              <a:rPr lang="en-GB" sz="2600" dirty="0" smtClean="0">
                <a:solidFill>
                  <a:prstClr val="black"/>
                </a:solidFill>
              </a:rPr>
              <a:t> van </a:t>
            </a:r>
            <a:r>
              <a:rPr lang="en-GB" dirty="0" err="1" smtClean="0">
                <a:solidFill>
                  <a:prstClr val="black"/>
                </a:solidFill>
              </a:rPr>
              <a:t>effectieve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sz="2600" dirty="0" smtClean="0">
                <a:solidFill>
                  <a:prstClr val="black"/>
                </a:solidFill>
              </a:rPr>
              <a:t>en </a:t>
            </a:r>
            <a:r>
              <a:rPr lang="en-GB" dirty="0" err="1" smtClean="0">
                <a:solidFill>
                  <a:srgbClr val="009196"/>
                </a:solidFill>
              </a:rPr>
              <a:t>duurzame</a:t>
            </a:r>
            <a:r>
              <a:rPr lang="en-GB" dirty="0" smtClean="0">
                <a:solidFill>
                  <a:srgbClr val="009196"/>
                </a:solidFill>
              </a:rPr>
              <a:t> </a:t>
            </a:r>
            <a:r>
              <a:rPr lang="en-GB" dirty="0" err="1" smtClean="0">
                <a:solidFill>
                  <a:srgbClr val="009196"/>
                </a:solidFill>
              </a:rPr>
              <a:t>preventie</a:t>
            </a:r>
            <a:r>
              <a:rPr lang="en-GB" dirty="0" smtClean="0">
                <a:solidFill>
                  <a:srgbClr val="009196"/>
                </a:solidFill>
              </a:rPr>
              <a:t> </a:t>
            </a:r>
            <a:endParaRPr lang="en-GB" dirty="0">
              <a:solidFill>
                <a:srgbClr val="00919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932050" y="6391437"/>
            <a:ext cx="392575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50" dirty="0" err="1" smtClean="0">
                <a:solidFill>
                  <a:prstClr val="black"/>
                </a:solidFill>
              </a:rPr>
              <a:t>international</a:t>
            </a:r>
            <a:r>
              <a:rPr lang="nl-NL" sz="1050" dirty="0" smtClean="0">
                <a:solidFill>
                  <a:prstClr val="black"/>
                </a:solidFill>
              </a:rPr>
              <a:t> diabetes </a:t>
            </a:r>
            <a:r>
              <a:rPr lang="nl-NL" sz="1050" dirty="0" err="1" smtClean="0">
                <a:solidFill>
                  <a:prstClr val="black"/>
                </a:solidFill>
              </a:rPr>
              <a:t>federation</a:t>
            </a:r>
            <a:r>
              <a:rPr lang="nl-NL" sz="1050" dirty="0">
                <a:solidFill>
                  <a:prstClr val="black"/>
                </a:solidFill>
              </a:rPr>
              <a:t>, </a:t>
            </a:r>
            <a:r>
              <a:rPr lang="nl-NL" sz="1050" dirty="0" smtClean="0">
                <a:solidFill>
                  <a:prstClr val="black"/>
                </a:solidFill>
              </a:rPr>
              <a:t>2017 </a:t>
            </a:r>
            <a:r>
              <a:rPr lang="nl-NL" sz="1050" dirty="0">
                <a:solidFill>
                  <a:prstClr val="black"/>
                </a:solidFill>
              </a:rPr>
              <a:t>(http://www.diabetesatlas.org</a:t>
            </a:r>
            <a:r>
              <a:rPr lang="nl-NL" sz="1050" dirty="0" smtClean="0">
                <a:solidFill>
                  <a:prstClr val="black"/>
                </a:solidFill>
              </a:rPr>
              <a:t>/)</a:t>
            </a:r>
            <a:endParaRPr lang="nl-NL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2" y="387163"/>
            <a:ext cx="9144001" cy="61127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009196"/>
                </a:solidFill>
              </a:rPr>
              <a:t>hoogwaardige </a:t>
            </a:r>
            <a:r>
              <a:rPr lang="nl-NL" dirty="0" err="1" smtClean="0"/>
              <a:t>onderzoeksinfrastructuur</a:t>
            </a:r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905543" y="1402114"/>
            <a:ext cx="7596187" cy="497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99"/>
              </a:buClr>
            </a:pPr>
            <a:r>
              <a:rPr lang="nl-NL" sz="2400" dirty="0" smtClean="0">
                <a:solidFill>
                  <a:prstClr val="black"/>
                </a:solidFill>
              </a:rPr>
              <a:t> Sarphati Cohort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gebouwd op bestaande structuren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jaarlijks 11.000 Amsterdamse pasgeborenen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dataverzameling gekoppeld aan JGZ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</a:rPr>
              <a:t>innovatie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8080"/>
                </a:solidFill>
              </a:rPr>
              <a:t>Sarphati </a:t>
            </a:r>
            <a:r>
              <a:rPr lang="nl-NL" sz="2000" dirty="0" err="1" smtClean="0">
                <a:solidFill>
                  <a:srgbClr val="008080"/>
                </a:solidFill>
              </a:rPr>
              <a:t>Biobank</a:t>
            </a:r>
            <a:endParaRPr lang="nl-NL" sz="2000" dirty="0" smtClean="0">
              <a:solidFill>
                <a:srgbClr val="00808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innovatieve dataverzamelingsmethoden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interventie studies</a:t>
            </a:r>
            <a:endParaRPr lang="nl-NL" sz="1200" dirty="0" smtClean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endParaRPr lang="nl-NL" sz="2400" dirty="0" smtClean="0">
              <a:solidFill>
                <a:prstClr val="black"/>
              </a:solidFill>
            </a:endParaRPr>
          </a:p>
          <a:p>
            <a:pPr>
              <a:buClr>
                <a:srgbClr val="009999"/>
              </a:buClr>
            </a:pPr>
            <a:r>
              <a:rPr lang="nl-NL" sz="2400" dirty="0" smtClean="0">
                <a:solidFill>
                  <a:prstClr val="black"/>
                </a:solidFill>
              </a:rPr>
              <a:t>investeren in bestaande cohort studies: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ABCD </a:t>
            </a:r>
            <a:r>
              <a:rPr lang="nl-NL" sz="1600" dirty="0" smtClean="0">
                <a:solidFill>
                  <a:prstClr val="black"/>
                </a:solidFill>
              </a:rPr>
              <a:t>(Amsterdam Born </a:t>
            </a:r>
            <a:r>
              <a:rPr lang="nl-NL" sz="1600" dirty="0" err="1" smtClean="0">
                <a:solidFill>
                  <a:prstClr val="black"/>
                </a:solidFill>
              </a:rPr>
              <a:t>Children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and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their</a:t>
            </a:r>
            <a:r>
              <a:rPr lang="nl-NL" sz="1600" dirty="0" smtClean="0">
                <a:solidFill>
                  <a:prstClr val="black"/>
                </a:solidFill>
              </a:rPr>
              <a:t> Development)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</a:rPr>
              <a:t>HELIUS </a:t>
            </a:r>
            <a:r>
              <a:rPr lang="nl-NL" sz="1600" dirty="0" smtClean="0">
                <a:solidFill>
                  <a:prstClr val="black"/>
                </a:solidFill>
              </a:rPr>
              <a:t>(</a:t>
            </a:r>
            <a:r>
              <a:rPr lang="nl-NL" sz="1600" dirty="0" err="1" smtClean="0">
                <a:solidFill>
                  <a:prstClr val="black"/>
                </a:solidFill>
              </a:rPr>
              <a:t>Healthy</a:t>
            </a:r>
            <a:r>
              <a:rPr lang="nl-NL" sz="1600" dirty="0" smtClean="0">
                <a:solidFill>
                  <a:prstClr val="black"/>
                </a:solidFill>
              </a:rPr>
              <a:t> Life in </a:t>
            </a:r>
            <a:r>
              <a:rPr lang="nl-NL" sz="1600" dirty="0" err="1" smtClean="0">
                <a:solidFill>
                  <a:prstClr val="black"/>
                </a:solidFill>
              </a:rPr>
              <a:t>an</a:t>
            </a:r>
            <a:r>
              <a:rPr lang="nl-NL" sz="1600" dirty="0" smtClean="0">
                <a:solidFill>
                  <a:prstClr val="black"/>
                </a:solidFill>
              </a:rPr>
              <a:t> Urban Setting)</a:t>
            </a:r>
          </a:p>
        </p:txBody>
      </p:sp>
      <p:pic>
        <p:nvPicPr>
          <p:cNvPr id="11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64" y="2383249"/>
            <a:ext cx="1588299" cy="1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468" y="5695985"/>
            <a:ext cx="1280825" cy="61669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468" y="5296994"/>
            <a:ext cx="1666872" cy="3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ag stichting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9" y="3068337"/>
            <a:ext cx="2053072" cy="20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66" y="3380612"/>
            <a:ext cx="3182694" cy="14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U:\_Special\Sarphati-Amsterdam\6. communicatie\Sarphati Cohort logo\logo Sarphati Coho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5" y="4954576"/>
            <a:ext cx="1305171" cy="13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1" cy="2600487"/>
          </a:xfrm>
          <a:prstGeom prst="rect">
            <a:avLst/>
          </a:prstGeom>
          <a:blipFill dpi="0" rotWithShape="1">
            <a:blip r:embed="rId9">
              <a:alphaModFix amt="58000"/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03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3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4_PPP Sarphati 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</TotalTime>
  <Words>603</Words>
  <Application>Microsoft Office PowerPoint</Application>
  <PresentationFormat>Diavoorstelling (4:3)</PresentationFormat>
  <Paragraphs>219</Paragraphs>
  <Slides>26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11</vt:i4>
      </vt:variant>
      <vt:variant>
        <vt:lpstr>Diatitels</vt:lpstr>
      </vt:variant>
      <vt:variant>
        <vt:i4>26</vt:i4>
      </vt:variant>
    </vt:vector>
  </HeadingPairs>
  <TitlesOfParts>
    <vt:vector size="37" baseType="lpstr">
      <vt:lpstr>PPP Sarphati sjabloon</vt:lpstr>
      <vt:lpstr>1_PPP Sarphati sjabloon</vt:lpstr>
      <vt:lpstr>2_PPP Sarphati sjabloon</vt:lpstr>
      <vt:lpstr>3_PPP Sarphati sjabloon</vt:lpstr>
      <vt:lpstr>6_PPP Sarphati sjabloon</vt:lpstr>
      <vt:lpstr>10_PPP Sarphati sjabloon</vt:lpstr>
      <vt:lpstr>11_PPP Sarphati sjabloon</vt:lpstr>
      <vt:lpstr>13_PPP Sarphati sjabloon</vt:lpstr>
      <vt:lpstr>14_PPP Sarphati sjabloon</vt:lpstr>
      <vt:lpstr>5_PPP Sarphati sjabloon</vt:lpstr>
      <vt:lpstr>7_PPP Sarphati sjabloon</vt:lpstr>
      <vt:lpstr>PowerPoint-presentatie</vt:lpstr>
      <vt:lpstr>missie</vt:lpstr>
      <vt:lpstr>Sarphati Amsterdam</vt:lpstr>
      <vt:lpstr>in de geest van  Samuel Sarphati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Sarphati Cohort schematisch overzicht</vt:lpstr>
      <vt:lpstr>uniek in de wereld</vt:lpstr>
      <vt:lpstr>PowerPoint-presentatie</vt:lpstr>
      <vt:lpstr>uniek in de wereld</vt:lpstr>
      <vt:lpstr>kernset-consult  zorg leidend, alleen registratie aangepast</vt:lpstr>
      <vt:lpstr>registratie kernset-consult 0-4 jaar sinds november 2016</vt:lpstr>
      <vt:lpstr>PowerPoint-presentatie</vt:lpstr>
      <vt:lpstr>PowerPoint-presentatie</vt:lpstr>
      <vt:lpstr>kernset-plus vragenlijstontwikkeling</vt:lpstr>
      <vt:lpstr>PowerPoint-presentatie</vt:lpstr>
      <vt:lpstr>informed consent app  ontwikkeld samen met ouders</vt:lpstr>
      <vt:lpstr>Sarphati Cohort schematisch overzicht</vt:lpstr>
      <vt:lpstr>PowerPoint-presentatie</vt:lpstr>
      <vt:lpstr>PowerPoint-presentatie</vt:lpstr>
      <vt:lpstr>PowerPoint-presentatie</vt:lpstr>
      <vt:lpstr>plannen 2019-2020 </vt:lpstr>
      <vt:lpstr>PowerPoint-presentatie</vt:lpstr>
    </vt:vector>
  </TitlesOfParts>
  <Company>GGD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Ujcic-Voortman, Joanne</dc:creator>
  <cp:lastModifiedBy>Ujcic-Voortman, Joanne</cp:lastModifiedBy>
  <cp:revision>189</cp:revision>
  <cp:lastPrinted>2016-09-19T12:50:20Z</cp:lastPrinted>
  <dcterms:created xsi:type="dcterms:W3CDTF">2015-11-27T12:49:47Z</dcterms:created>
  <dcterms:modified xsi:type="dcterms:W3CDTF">2019-09-23T11:41:33Z</dcterms:modified>
</cp:coreProperties>
</file>